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sldIdLst>
    <p:sldId id="536" r:id="rId2"/>
    <p:sldId id="537" r:id="rId3"/>
    <p:sldId id="538" r:id="rId4"/>
    <p:sldId id="523" r:id="rId5"/>
    <p:sldId id="539" r:id="rId6"/>
    <p:sldId id="541" r:id="rId7"/>
    <p:sldId id="545" r:id="rId8"/>
    <p:sldId id="542" r:id="rId9"/>
    <p:sldId id="549" r:id="rId10"/>
    <p:sldId id="547" r:id="rId11"/>
    <p:sldId id="546" r:id="rId12"/>
    <p:sldId id="543" r:id="rId13"/>
    <p:sldId id="548" r:id="rId14"/>
    <p:sldId id="550" r:id="rId15"/>
    <p:sldId id="544" r:id="rId16"/>
    <p:sldId id="540" r:id="rId17"/>
    <p:sldId id="551" r:id="rId18"/>
    <p:sldId id="552" r:id="rId19"/>
    <p:sldId id="553" r:id="rId20"/>
    <p:sldId id="554" r:id="rId21"/>
    <p:sldId id="555" r:id="rId22"/>
    <p:sldId id="556" r:id="rId23"/>
    <p:sldId id="557" r:id="rId24"/>
    <p:sldId id="558" r:id="rId25"/>
    <p:sldId id="559" r:id="rId26"/>
    <p:sldId id="560" r:id="rId27"/>
    <p:sldId id="562" r:id="rId28"/>
    <p:sldId id="563" r:id="rId29"/>
    <p:sldId id="564" r:id="rId30"/>
    <p:sldId id="566" r:id="rId31"/>
    <p:sldId id="565" r:id="rId32"/>
    <p:sldId id="561" r:id="rId33"/>
    <p:sldId id="572" r:id="rId34"/>
    <p:sldId id="573" r:id="rId35"/>
    <p:sldId id="575" r:id="rId36"/>
    <p:sldId id="569" r:id="rId37"/>
    <p:sldId id="570" r:id="rId38"/>
    <p:sldId id="574" r:id="rId39"/>
    <p:sldId id="571" r:id="rId40"/>
    <p:sldId id="576"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0000"/>
    <a:srgbClr val="FFCCFF"/>
    <a:srgbClr val="FF66CC"/>
    <a:srgbClr val="800000"/>
    <a:srgbClr val="FF6600"/>
    <a:srgbClr val="FF99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3" autoAdjust="0"/>
    <p:restoredTop sz="93944" autoAdjust="0"/>
  </p:normalViewPr>
  <p:slideViewPr>
    <p:cSldViewPr>
      <p:cViewPr varScale="1">
        <p:scale>
          <a:sx n="61" d="100"/>
          <a:sy n="61" d="100"/>
        </p:scale>
        <p:origin x="119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0A31D06-B464-429A-A3BD-5AB2BA14F472}" type="slidenum">
              <a:rPr lang="en-US" altLang="en-US"/>
              <a:pPr>
                <a:defRPr/>
              </a:pPr>
              <a:t>‹#›</a:t>
            </a:fld>
            <a:endParaRPr lang="en-US" altLang="en-US"/>
          </a:p>
        </p:txBody>
      </p:sp>
    </p:spTree>
    <p:extLst>
      <p:ext uri="{BB962C8B-B14F-4D97-AF65-F5344CB8AC3E}">
        <p14:creationId xmlns:p14="http://schemas.microsoft.com/office/powerpoint/2010/main" val="172529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9F51191-2DC7-45DD-A1B3-040B4873AF58}" type="slidenum">
              <a:rPr lang="en-US" altLang="en-US"/>
              <a:pPr>
                <a:defRPr/>
              </a:pPr>
              <a:t>‹#›</a:t>
            </a:fld>
            <a:endParaRPr lang="en-US" altLang="en-US"/>
          </a:p>
        </p:txBody>
      </p:sp>
    </p:spTree>
    <p:extLst>
      <p:ext uri="{BB962C8B-B14F-4D97-AF65-F5344CB8AC3E}">
        <p14:creationId xmlns:p14="http://schemas.microsoft.com/office/powerpoint/2010/main" val="3128882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4A89D92-F50F-4FFE-8058-C4E85A20D12D}" type="slidenum">
              <a:rPr lang="en-US" altLang="en-US"/>
              <a:pPr>
                <a:defRPr/>
              </a:pPr>
              <a:t>‹#›</a:t>
            </a:fld>
            <a:endParaRPr lang="en-US" altLang="en-US"/>
          </a:p>
        </p:txBody>
      </p:sp>
    </p:spTree>
    <p:extLst>
      <p:ext uri="{BB962C8B-B14F-4D97-AF65-F5344CB8AC3E}">
        <p14:creationId xmlns:p14="http://schemas.microsoft.com/office/powerpoint/2010/main" val="4191447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29F02B3-FC22-4A47-80CD-31C0FDC41759}" type="slidenum">
              <a:rPr lang="en-US" altLang="en-US"/>
              <a:pPr>
                <a:defRPr/>
              </a:pPr>
              <a:t>‹#›</a:t>
            </a:fld>
            <a:endParaRPr lang="en-US" altLang="en-US"/>
          </a:p>
        </p:txBody>
      </p:sp>
    </p:spTree>
    <p:extLst>
      <p:ext uri="{BB962C8B-B14F-4D97-AF65-F5344CB8AC3E}">
        <p14:creationId xmlns:p14="http://schemas.microsoft.com/office/powerpoint/2010/main" val="37229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4FE3AA2-7317-477A-844A-4C2434C3AE80}" type="slidenum">
              <a:rPr lang="en-US" altLang="en-US"/>
              <a:pPr>
                <a:defRPr/>
              </a:pPr>
              <a:t>‹#›</a:t>
            </a:fld>
            <a:endParaRPr lang="en-US" altLang="en-US"/>
          </a:p>
        </p:txBody>
      </p:sp>
    </p:spTree>
    <p:extLst>
      <p:ext uri="{BB962C8B-B14F-4D97-AF65-F5344CB8AC3E}">
        <p14:creationId xmlns:p14="http://schemas.microsoft.com/office/powerpoint/2010/main" val="2043621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F72EC4BE-08AA-470F-BFC2-9721AD7CA55A}" type="slidenum">
              <a:rPr lang="en-US" altLang="en-US"/>
              <a:pPr>
                <a:defRPr/>
              </a:pPr>
              <a:t>‹#›</a:t>
            </a:fld>
            <a:endParaRPr lang="en-US" altLang="en-US"/>
          </a:p>
        </p:txBody>
      </p:sp>
    </p:spTree>
    <p:extLst>
      <p:ext uri="{BB962C8B-B14F-4D97-AF65-F5344CB8AC3E}">
        <p14:creationId xmlns:p14="http://schemas.microsoft.com/office/powerpoint/2010/main" val="810790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DA565E6-D296-46AA-89A4-C0A770351C0A}" type="slidenum">
              <a:rPr lang="en-US" altLang="en-US"/>
              <a:pPr>
                <a:defRPr/>
              </a:pPr>
              <a:t>‹#›</a:t>
            </a:fld>
            <a:endParaRPr lang="en-US" altLang="en-US"/>
          </a:p>
        </p:txBody>
      </p:sp>
    </p:spTree>
    <p:extLst>
      <p:ext uri="{BB962C8B-B14F-4D97-AF65-F5344CB8AC3E}">
        <p14:creationId xmlns:p14="http://schemas.microsoft.com/office/powerpoint/2010/main" val="82115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F59DD28-BC33-4311-8F42-1D3C8FE913F4}" type="slidenum">
              <a:rPr lang="en-US" altLang="en-US"/>
              <a:pPr>
                <a:defRPr/>
              </a:pPr>
              <a:t>‹#›</a:t>
            </a:fld>
            <a:endParaRPr lang="en-US" altLang="en-US"/>
          </a:p>
        </p:txBody>
      </p:sp>
    </p:spTree>
    <p:extLst>
      <p:ext uri="{BB962C8B-B14F-4D97-AF65-F5344CB8AC3E}">
        <p14:creationId xmlns:p14="http://schemas.microsoft.com/office/powerpoint/2010/main" val="162038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E0C3A70-F107-4081-85E6-F0EB1182F8C0}" type="slidenum">
              <a:rPr lang="en-US" altLang="en-US"/>
              <a:pPr>
                <a:defRPr/>
              </a:pPr>
              <a:t>‹#›</a:t>
            </a:fld>
            <a:endParaRPr lang="en-US" altLang="en-US"/>
          </a:p>
        </p:txBody>
      </p:sp>
    </p:spTree>
    <p:extLst>
      <p:ext uri="{BB962C8B-B14F-4D97-AF65-F5344CB8AC3E}">
        <p14:creationId xmlns:p14="http://schemas.microsoft.com/office/powerpoint/2010/main" val="1404453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D0DA211-5CA9-446C-901D-AE3A93D11298}" type="slidenum">
              <a:rPr lang="en-US" altLang="en-US"/>
              <a:pPr>
                <a:defRPr/>
              </a:pPr>
              <a:t>‹#›</a:t>
            </a:fld>
            <a:endParaRPr lang="en-US" altLang="en-US"/>
          </a:p>
        </p:txBody>
      </p:sp>
    </p:spTree>
    <p:extLst>
      <p:ext uri="{BB962C8B-B14F-4D97-AF65-F5344CB8AC3E}">
        <p14:creationId xmlns:p14="http://schemas.microsoft.com/office/powerpoint/2010/main" val="409083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781284B-C889-41A5-9D03-1E3D0512FBD8}" type="slidenum">
              <a:rPr lang="en-US" altLang="en-US"/>
              <a:pPr>
                <a:defRPr/>
              </a:pPr>
              <a:t>‹#›</a:t>
            </a:fld>
            <a:endParaRPr lang="en-US" altLang="en-US"/>
          </a:p>
        </p:txBody>
      </p:sp>
    </p:spTree>
    <p:extLst>
      <p:ext uri="{BB962C8B-B14F-4D97-AF65-F5344CB8AC3E}">
        <p14:creationId xmlns:p14="http://schemas.microsoft.com/office/powerpoint/2010/main" val="1135188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97DB89-71F2-4041-89D9-80D801C23DA3}" type="slidenum">
              <a:rPr lang="en-US" altLang="en-US"/>
              <a:pPr>
                <a:defRPr/>
              </a:pPr>
              <a:t>‹#›</a:t>
            </a:fld>
            <a:endParaRPr lang="en-US" altLang="en-US"/>
          </a:p>
        </p:txBody>
      </p:sp>
    </p:spTree>
    <p:extLst>
      <p:ext uri="{BB962C8B-B14F-4D97-AF65-F5344CB8AC3E}">
        <p14:creationId xmlns:p14="http://schemas.microsoft.com/office/powerpoint/2010/main" val="56080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569A279-6843-4429-87FF-C643D827DB96}" type="slidenum">
              <a:rPr lang="en-US" altLang="en-US"/>
              <a:pPr>
                <a:defRPr/>
              </a:pPr>
              <a:t>‹#›</a:t>
            </a:fld>
            <a:endParaRPr lang="en-US" altLang="en-US"/>
          </a:p>
        </p:txBody>
      </p:sp>
    </p:spTree>
    <p:extLst>
      <p:ext uri="{BB962C8B-B14F-4D97-AF65-F5344CB8AC3E}">
        <p14:creationId xmlns:p14="http://schemas.microsoft.com/office/powerpoint/2010/main" val="11001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C69EFE9-FE19-4ED0-B88B-F71ED710235F}" type="slidenum">
              <a:rPr lang="en-US" altLang="en-US"/>
              <a:pPr>
                <a:defRPr/>
              </a:pPr>
              <a:t>‹#›</a:t>
            </a:fld>
            <a:endParaRPr lang="en-US" altLang="en-US"/>
          </a:p>
        </p:txBody>
      </p:sp>
    </p:spTree>
    <p:extLst>
      <p:ext uri="{BB962C8B-B14F-4D97-AF65-F5344CB8AC3E}">
        <p14:creationId xmlns:p14="http://schemas.microsoft.com/office/powerpoint/2010/main" val="48636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3CAFAD4-FEFD-4B4C-A62B-FB641681C61E}" type="slidenum">
              <a:rPr lang="en-US" altLang="en-US"/>
              <a:pPr>
                <a:defRPr/>
              </a:pPr>
              <a:t>‹#›</a:t>
            </a:fld>
            <a:endParaRPr lang="en-US" altLang="en-US"/>
          </a:p>
        </p:txBody>
      </p:sp>
    </p:spTree>
    <p:extLst>
      <p:ext uri="{BB962C8B-B14F-4D97-AF65-F5344CB8AC3E}">
        <p14:creationId xmlns:p14="http://schemas.microsoft.com/office/powerpoint/2010/main" val="213257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8C697C8-8F0B-46C0-B3E8-ABBD7FF66C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1.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57200"/>
            <a:ext cx="8153400" cy="6001643"/>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Air masses </a:t>
            </a:r>
            <a:r>
              <a:rPr lang="en-US" sz="3200" dirty="0" smtClean="0">
                <a:latin typeface="Times New Roman" panose="02020603050405020304" pitchFamily="18" charset="0"/>
                <a:cs typeface="Times New Roman" panose="02020603050405020304" pitchFamily="18" charset="0"/>
              </a:rPr>
              <a:t>are large zones of air that have  uniform temperature and moisture (humidity) characteristics. They cover a very large geographic area.</a:t>
            </a:r>
          </a:p>
          <a:p>
            <a:r>
              <a:rPr lang="en-US" sz="3200" dirty="0" smtClean="0">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Air masses adopt the characteristics of the geography over which they form.  </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Air must sit for weeks over the geographic area.</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Air masses can move from their sources to other places by prevailing winds and global atmospheric circulation.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57691603"/>
      </p:ext>
    </p:extLst>
  </p:cSld>
  <p:clrMapOvr>
    <a:masterClrMapping/>
  </p:clrMapOvr>
  <mc:AlternateContent xmlns:mc="http://schemas.openxmlformats.org/markup-compatibility/2006" xmlns:p14="http://schemas.microsoft.com/office/powerpoint/2010/main">
    <mc:Choice Requires="p14">
      <p:transition spd="slow" p14:dur="2000" advTm="49003"/>
    </mc:Choice>
    <mc:Fallback xmlns="">
      <p:transition spd="slow" advTm="49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09600" y="2133600"/>
            <a:ext cx="8001000" cy="4498522"/>
          </a:xfrm>
          <a:prstGeom prst="rect">
            <a:avLst/>
          </a:prstGeom>
        </p:spPr>
      </p:pic>
      <p:sp>
        <p:nvSpPr>
          <p:cNvPr id="3" name="TextBox 2"/>
          <p:cNvSpPr txBox="1"/>
          <p:nvPr/>
        </p:nvSpPr>
        <p:spPr>
          <a:xfrm>
            <a:off x="228600" y="152400"/>
            <a:ext cx="8686800" cy="1815882"/>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Convective uplift </a:t>
            </a:r>
            <a:r>
              <a:rPr lang="en-US" sz="2800" dirty="0" smtClean="0">
                <a:latin typeface="Times New Roman" panose="02020603050405020304" pitchFamily="18" charset="0"/>
                <a:cs typeface="Times New Roman" panose="02020603050405020304" pitchFamily="18" charset="0"/>
              </a:rPr>
              <a:t>usually occurs on hot sunny days in summer.  As the heated and unstable air rises, it will create afternoon rainstorms and possible “supercell thunderstorms” in the afternoon.</a:t>
            </a:r>
            <a:endParaRPr lang="en-US" sz="28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89973158"/>
      </p:ext>
    </p:extLst>
  </p:cSld>
  <p:clrMapOvr>
    <a:masterClrMapping/>
  </p:clrMapOvr>
  <mc:AlternateContent xmlns:mc="http://schemas.openxmlformats.org/markup-compatibility/2006" xmlns:p14="http://schemas.microsoft.com/office/powerpoint/2010/main">
    <mc:Choice Requires="p14">
      <p:transition spd="slow" p14:dur="2000" advTm="46148"/>
    </mc:Choice>
    <mc:Fallback xmlns="">
      <p:transition spd="slow" advTm="4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2" name="Text Box 6"/>
          <p:cNvSpPr txBox="1">
            <a:spLocks noChangeArrowheads="1"/>
          </p:cNvSpPr>
          <p:nvPr/>
        </p:nvSpPr>
        <p:spPr bwMode="auto">
          <a:xfrm>
            <a:off x="228600" y="152400"/>
            <a:ext cx="845820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0"/>
              </a:spcBef>
            </a:pPr>
            <a:r>
              <a:rPr lang="en-US" altLang="en-US" sz="2800" b="1" dirty="0" smtClean="0">
                <a:latin typeface="Times New Roman" panose="02020603050405020304" pitchFamily="18" charset="0"/>
                <a:cs typeface="Times New Roman" panose="02020603050405020304" pitchFamily="18" charset="0"/>
              </a:rPr>
              <a:t>Orographic uplift</a:t>
            </a:r>
            <a:r>
              <a:rPr lang="en-US" altLang="en-US" sz="2800" dirty="0">
                <a:latin typeface="Times New Roman" panose="02020603050405020304" pitchFamily="18" charset="0"/>
                <a:cs typeface="Times New Roman" panose="02020603050405020304" pitchFamily="18" charset="0"/>
              </a:rPr>
              <a:t>:</a:t>
            </a:r>
            <a:r>
              <a:rPr lang="en-US" altLang="en-US" sz="2800" dirty="0" smtClean="0">
                <a:latin typeface="Times New Roman" panose="02020603050405020304" pitchFamily="18" charset="0"/>
                <a:cs typeface="Times New Roman" panose="02020603050405020304" pitchFamily="18" charset="0"/>
              </a:rPr>
              <a:t> Winds and air are forced upward along the windward slopes of mountain ranges.  Fog and rain forms as the air is pushed upward.</a:t>
            </a:r>
          </a:p>
          <a:p>
            <a:pPr marL="457200" indent="-457200">
              <a:spcBef>
                <a:spcPts val="0"/>
              </a:spcBef>
              <a:buFont typeface="Arial" panose="020B0604020202020204" pitchFamily="34" charset="0"/>
              <a:buChar char="•"/>
            </a:pPr>
            <a:r>
              <a:rPr lang="en-US" altLang="en-US" sz="2800" dirty="0" smtClean="0">
                <a:latin typeface="Times New Roman" panose="02020603050405020304" pitchFamily="18" charset="0"/>
                <a:cs typeface="Times New Roman" panose="02020603050405020304" pitchFamily="18" charset="0"/>
              </a:rPr>
              <a:t>Windward side of the mountain range is the rainy side.</a:t>
            </a:r>
          </a:p>
          <a:p>
            <a:pPr marL="457200" indent="-457200">
              <a:spcBef>
                <a:spcPts val="0"/>
              </a:spcBef>
              <a:buFont typeface="Arial" panose="020B0604020202020204" pitchFamily="34" charset="0"/>
              <a:buChar char="•"/>
            </a:pPr>
            <a:r>
              <a:rPr lang="en-US" altLang="en-US" sz="2800" dirty="0" smtClean="0">
                <a:latin typeface="Times New Roman" panose="02020603050405020304" pitchFamily="18" charset="0"/>
                <a:cs typeface="Times New Roman" panose="02020603050405020304" pitchFamily="18" charset="0"/>
              </a:rPr>
              <a:t>Leeside of the mountain range is the dry side.</a:t>
            </a:r>
          </a:p>
          <a:p>
            <a:pPr>
              <a:spcBef>
                <a:spcPts val="0"/>
              </a:spcBef>
            </a:pPr>
            <a:endParaRPr lang="en-US" altLang="en-US" sz="2800" dirty="0" smtClean="0">
              <a:latin typeface="Times New Roman" panose="02020603050405020304" pitchFamily="18" charset="0"/>
              <a:cs typeface="Times New Roman" panose="02020603050405020304" pitchFamily="18" charset="0"/>
            </a:endParaRPr>
          </a:p>
          <a:p>
            <a:pPr>
              <a:spcBef>
                <a:spcPts val="0"/>
              </a:spcBef>
            </a:pPr>
            <a:r>
              <a:rPr lang="en-US" altLang="en-US" sz="2800" b="1" dirty="0" smtClean="0">
                <a:latin typeface="Times New Roman" panose="02020603050405020304" pitchFamily="18" charset="0"/>
                <a:cs typeface="Times New Roman" panose="02020603050405020304" pitchFamily="18" charset="0"/>
              </a:rPr>
              <a:t>Frontal uplift</a:t>
            </a:r>
            <a:r>
              <a:rPr lang="en-US" altLang="en-US" sz="2800" dirty="0" smtClean="0">
                <a:latin typeface="Times New Roman" panose="02020603050405020304" pitchFamily="18" charset="0"/>
                <a:cs typeface="Times New Roman" panose="02020603050405020304" pitchFamily="18" charset="0"/>
              </a:rPr>
              <a:t>:  Two air masses of different temperature and moisture characteristics collide.  The lesser dense air mass is pushed upwards by the denser air mass.</a:t>
            </a:r>
          </a:p>
          <a:p>
            <a:pPr marL="457200" indent="-457200">
              <a:spcBef>
                <a:spcPts val="0"/>
              </a:spcBef>
              <a:buFont typeface="Arial" panose="020B0604020202020204" pitchFamily="34" charset="0"/>
              <a:buChar char="•"/>
            </a:pPr>
            <a:r>
              <a:rPr lang="en-US" altLang="en-US" sz="2800" dirty="0" smtClean="0">
                <a:latin typeface="Times New Roman" panose="02020603050405020304" pitchFamily="18" charset="0"/>
                <a:cs typeface="Times New Roman" panose="02020603050405020304" pitchFamily="18" charset="0"/>
              </a:rPr>
              <a:t>Frontal boundaries are areas of rain and possible violent weather.</a:t>
            </a:r>
          </a:p>
          <a:p>
            <a:pPr marL="457200" indent="-457200">
              <a:spcBef>
                <a:spcPts val="0"/>
              </a:spcBef>
              <a:buFont typeface="Arial" panose="020B0604020202020204" pitchFamily="34" charset="0"/>
              <a:buChar char="•"/>
            </a:pPr>
            <a:r>
              <a:rPr lang="en-US" altLang="en-US" sz="2800" dirty="0" smtClean="0">
                <a:latin typeface="Times New Roman" panose="02020603050405020304" pitchFamily="18" charset="0"/>
                <a:cs typeface="Times New Roman" panose="02020603050405020304" pitchFamily="18" charset="0"/>
              </a:rPr>
              <a:t>Fronts produce linear bands of rain and sometimes violent weather.</a:t>
            </a:r>
            <a:endParaRPr lang="en-US" altLang="en-US" sz="2800" dirty="0">
              <a:latin typeface="Times New Roman" panose="02020603050405020304" pitchFamily="18" charset="0"/>
              <a:cs typeface="Times New Roman" panose="02020603050405020304" pitchFamily="18" charset="0"/>
            </a:endParaRPr>
          </a:p>
          <a:p>
            <a:pPr>
              <a:spcBef>
                <a:spcPts val="0"/>
              </a:spcBef>
            </a:pPr>
            <a:endParaRPr lang="en-US" altLang="en-US" sz="28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5411832"/>
      </p:ext>
    </p:extLst>
  </p:cSld>
  <p:clrMapOvr>
    <a:masterClrMapping/>
  </p:clrMapOvr>
  <mc:AlternateContent xmlns:mc="http://schemas.openxmlformats.org/markup-compatibility/2006" xmlns:p14="http://schemas.microsoft.com/office/powerpoint/2010/main">
    <mc:Choice Requires="p14">
      <p:transition spd="slow" p14:dur="2000" advTm="148946"/>
    </mc:Choice>
    <mc:Fallback xmlns="">
      <p:transition spd="slow" advTm="14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3" name="Picture 5"/>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762000" y="675620"/>
            <a:ext cx="7543800" cy="6007364"/>
          </a:xfrm>
          <a:noFill/>
          <a:ln/>
        </p:spPr>
      </p:pic>
      <p:sp>
        <p:nvSpPr>
          <p:cNvPr id="4" name="Text Box 6"/>
          <p:cNvSpPr txBox="1">
            <a:spLocks noChangeArrowheads="1"/>
          </p:cNvSpPr>
          <p:nvPr/>
        </p:nvSpPr>
        <p:spPr bwMode="auto">
          <a:xfrm>
            <a:off x="1524000" y="152400"/>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smtClean="0">
                <a:latin typeface="Times New Roman" panose="02020603050405020304" pitchFamily="18" charset="0"/>
                <a:cs typeface="Times New Roman" panose="02020603050405020304" pitchFamily="18" charset="0"/>
              </a:rPr>
              <a:t>Orographic uplift</a:t>
            </a:r>
            <a:endParaRPr lang="en-US" alt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219200" y="3048000"/>
            <a:ext cx="1981200"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Rainy side</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629400" y="2971800"/>
            <a:ext cx="1828800"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Dry side</a:t>
            </a:r>
            <a:endParaRPr lang="en-US" sz="32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57335882"/>
      </p:ext>
    </p:extLst>
  </p:cSld>
  <p:clrMapOvr>
    <a:masterClrMapping/>
  </p:clrMapOvr>
  <mc:AlternateContent xmlns:mc="http://schemas.openxmlformats.org/markup-compatibility/2006" xmlns:p14="http://schemas.microsoft.com/office/powerpoint/2010/main">
    <mc:Choice Requires="p14">
      <p:transition spd="slow" p14:dur="2000" advTm="73875"/>
    </mc:Choice>
    <mc:Fallback xmlns="">
      <p:transition spd="slow" advTm="73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685800" y="1219200"/>
            <a:ext cx="7207269" cy="5349876"/>
          </a:xfrm>
          <a:noFill/>
          <a:ln/>
        </p:spPr>
      </p:pic>
      <p:sp>
        <p:nvSpPr>
          <p:cNvPr id="2" name="TextBox 1"/>
          <p:cNvSpPr txBox="1"/>
          <p:nvPr/>
        </p:nvSpPr>
        <p:spPr>
          <a:xfrm>
            <a:off x="6019800" y="141982"/>
            <a:ext cx="2971800"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Desert and very dry (leeside)</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73169" y="141982"/>
            <a:ext cx="2286000"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Rainy side (windward)</a:t>
            </a:r>
            <a:endParaRPr lang="en-US" sz="3200" dirty="0">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a:off x="369176" y="1905000"/>
            <a:ext cx="9906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9176" y="2819400"/>
            <a:ext cx="9906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7134" y="3657600"/>
            <a:ext cx="9906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7134" y="4419600"/>
            <a:ext cx="9906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a:off x="4093022" y="1371600"/>
            <a:ext cx="533400" cy="685800"/>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Isosceles Triangle 11"/>
          <p:cNvSpPr/>
          <p:nvPr/>
        </p:nvSpPr>
        <p:spPr>
          <a:xfrm>
            <a:off x="3962400" y="2476500"/>
            <a:ext cx="533400" cy="685800"/>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Isosceles Triangle 12"/>
          <p:cNvSpPr/>
          <p:nvPr/>
        </p:nvSpPr>
        <p:spPr>
          <a:xfrm>
            <a:off x="3710707" y="3473067"/>
            <a:ext cx="533400" cy="685800"/>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Isosceles Triangle 13"/>
          <p:cNvSpPr/>
          <p:nvPr/>
        </p:nvSpPr>
        <p:spPr>
          <a:xfrm>
            <a:off x="3467100" y="4450529"/>
            <a:ext cx="533400" cy="685800"/>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3892569" y="319746"/>
            <a:ext cx="1593831"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Cascade Mts.</a:t>
            </a:r>
            <a:endParaRPr lang="en-US" sz="32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95496604"/>
      </p:ext>
    </p:extLst>
  </p:cSld>
  <p:clrMapOvr>
    <a:masterClrMapping/>
  </p:clrMapOvr>
  <mc:AlternateContent xmlns:mc="http://schemas.openxmlformats.org/markup-compatibility/2006" xmlns:p14="http://schemas.microsoft.com/office/powerpoint/2010/main">
    <mc:Choice Requires="p14">
      <p:transition spd="slow" p14:dur="2000" advTm="65442"/>
    </mc:Choice>
    <mc:Fallback xmlns="">
      <p:transition spd="slow" advTm="6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646241" y="455754"/>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altLang="en-US" sz="2400" b="1" dirty="0">
                <a:latin typeface="Times New Roman" panose="02020603050405020304" pitchFamily="18" charset="0"/>
                <a:cs typeface="Times New Roman" panose="02020603050405020304" pitchFamily="18" charset="0"/>
              </a:rPr>
              <a:t>Tacoma, WA 47º N</a:t>
            </a:r>
          </a:p>
        </p:txBody>
      </p:sp>
      <p:sp>
        <p:nvSpPr>
          <p:cNvPr id="299011" name="Text Box 3"/>
          <p:cNvSpPr txBox="1">
            <a:spLocks noChangeArrowheads="1"/>
          </p:cNvSpPr>
          <p:nvPr/>
        </p:nvSpPr>
        <p:spPr bwMode="auto">
          <a:xfrm>
            <a:off x="5181600" y="425544"/>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altLang="en-US" sz="2400" b="1" dirty="0">
                <a:latin typeface="Times New Roman" panose="02020603050405020304" pitchFamily="18" charset="0"/>
                <a:cs typeface="Times New Roman" panose="02020603050405020304" pitchFamily="18" charset="0"/>
              </a:rPr>
              <a:t>Richland, WA 46º N</a:t>
            </a:r>
          </a:p>
        </p:txBody>
      </p:sp>
      <p:pic>
        <p:nvPicPr>
          <p:cNvPr id="299013" name="Picture 5"/>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228600" y="943164"/>
            <a:ext cx="4419600" cy="5670361"/>
          </a:xfrm>
          <a:noFill/>
          <a:ln/>
        </p:spPr>
      </p:pic>
      <p:pic>
        <p:nvPicPr>
          <p:cNvPr id="299014" name="Picture 6"/>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4563008" y="966826"/>
            <a:ext cx="4513784" cy="5791200"/>
          </a:xfrm>
          <a:noFill/>
          <a:ln/>
        </p:spPr>
      </p:pic>
      <p:sp>
        <p:nvSpPr>
          <p:cNvPr id="2" name="TextBox 1"/>
          <p:cNvSpPr txBox="1"/>
          <p:nvPr/>
        </p:nvSpPr>
        <p:spPr>
          <a:xfrm>
            <a:off x="1371600" y="3810000"/>
            <a:ext cx="2057400" cy="646331"/>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Much rain on windward side</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818030" y="5029200"/>
            <a:ext cx="2057400" cy="646331"/>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Very little rain on leeside</a:t>
            </a:r>
            <a:endParaRPr lang="en-US"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36210071"/>
      </p:ext>
    </p:extLst>
  </p:cSld>
  <p:clrMapOvr>
    <a:masterClrMapping/>
  </p:clrMapOvr>
  <mc:AlternateContent xmlns:mc="http://schemas.openxmlformats.org/markup-compatibility/2006" xmlns:p14="http://schemas.microsoft.com/office/powerpoint/2010/main">
    <mc:Choice Requires="p14">
      <p:transition spd="slow" p14:dur="2000" advTm="28440"/>
    </mc:Choice>
    <mc:Fallback xmlns="">
      <p:transition spd="slow" advTm="2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7" name="Picture 5"/>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762000" y="533400"/>
            <a:ext cx="7696200" cy="6204881"/>
          </a:xfrm>
          <a:noFill/>
          <a:ln/>
        </p:spPr>
      </p:pic>
      <p:sp>
        <p:nvSpPr>
          <p:cNvPr id="4" name="Text Box 6"/>
          <p:cNvSpPr txBox="1">
            <a:spLocks noChangeArrowheads="1"/>
          </p:cNvSpPr>
          <p:nvPr/>
        </p:nvSpPr>
        <p:spPr bwMode="auto">
          <a:xfrm>
            <a:off x="1524000" y="152400"/>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smtClean="0">
                <a:latin typeface="Times New Roman" panose="02020603050405020304" pitchFamily="18" charset="0"/>
                <a:cs typeface="Times New Roman" panose="02020603050405020304" pitchFamily="18" charset="0"/>
              </a:rPr>
              <a:t>Frontal uplift</a:t>
            </a:r>
            <a:endParaRPr lang="en-US" altLang="en-US" sz="2800" b="1"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07421687"/>
      </p:ext>
    </p:extLst>
  </p:cSld>
  <p:clrMapOvr>
    <a:masterClrMapping/>
  </p:clrMapOvr>
  <mc:AlternateContent xmlns:mc="http://schemas.openxmlformats.org/markup-compatibility/2006" xmlns:p14="http://schemas.microsoft.com/office/powerpoint/2010/main">
    <mc:Choice Requires="p14">
      <p:transition spd="slow" p14:dur="2000" advTm="69524"/>
    </mc:Choice>
    <mc:Fallback xmlns="">
      <p:transition spd="slow" advTm="69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r="11000" b="9714"/>
          <a:stretch/>
        </p:blipFill>
        <p:spPr>
          <a:xfrm>
            <a:off x="1066800" y="1143000"/>
            <a:ext cx="6096000" cy="5411056"/>
          </a:xfrm>
          <a:prstGeom prst="rect">
            <a:avLst/>
          </a:prstGeom>
        </p:spPr>
      </p:pic>
      <p:sp>
        <p:nvSpPr>
          <p:cNvPr id="3" name="TextBox 2"/>
          <p:cNvSpPr txBox="1"/>
          <p:nvPr/>
        </p:nvSpPr>
        <p:spPr>
          <a:xfrm>
            <a:off x="685800" y="152400"/>
            <a:ext cx="7696200"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Radar image of a cold front moving through the southeast United States.</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371600" y="2971800"/>
            <a:ext cx="2286000" cy="1569660"/>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Cold air mass moving east pushing into the warm air mass</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019800" y="3657600"/>
            <a:ext cx="2286000"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Warm air mass moving slow t the east.</a:t>
            </a:r>
            <a:endParaRPr lang="en-US" sz="24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21298119"/>
      </p:ext>
    </p:extLst>
  </p:cSld>
  <p:clrMapOvr>
    <a:masterClrMapping/>
  </p:clrMapOvr>
  <mc:AlternateContent xmlns:mc="http://schemas.openxmlformats.org/markup-compatibility/2006" xmlns:p14="http://schemas.microsoft.com/office/powerpoint/2010/main">
    <mc:Choice Requires="p14">
      <p:transition spd="slow" p14:dur="2000" advTm="63518"/>
    </mc:Choice>
    <mc:Fallback xmlns="">
      <p:transition spd="slow" advTm="6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24200" y="369039"/>
            <a:ext cx="30480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Cold Front</a:t>
            </a:r>
            <a:endParaRPr lang="en-US" sz="32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252955" y="1143000"/>
            <a:ext cx="8790490" cy="51027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07751173"/>
      </p:ext>
    </p:extLst>
  </p:cSld>
  <p:clrMapOvr>
    <a:masterClrMapping/>
  </p:clrMapOvr>
  <mc:AlternateContent xmlns:mc="http://schemas.openxmlformats.org/markup-compatibility/2006" xmlns:p14="http://schemas.microsoft.com/office/powerpoint/2010/main">
    <mc:Choice Requires="p14">
      <p:transition spd="slow" p14:dur="2000" advTm="60673"/>
    </mc:Choice>
    <mc:Fallback xmlns="">
      <p:transition spd="slow" advTm="60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69039"/>
            <a:ext cx="8458200" cy="5509200"/>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Cold Front</a:t>
            </a:r>
          </a:p>
          <a:p>
            <a:r>
              <a:rPr lang="en-US" sz="3200" dirty="0" smtClean="0">
                <a:latin typeface="Times New Roman" panose="02020603050405020304" pitchFamily="18" charset="0"/>
                <a:cs typeface="Times New Roman" panose="02020603050405020304" pitchFamily="18" charset="0"/>
              </a:rPr>
              <a:t>Dry colder air mass is moving faster than the warmer humid air mass.</a:t>
            </a:r>
          </a:p>
          <a:p>
            <a:pPr marL="514350" indent="-51435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Cold fronts move very fast.</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Colder air mass pushes the warmer air mass upward very quickly.</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Linear band of moving thunderstorms.</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Strong winds, thunderstorms, and heavy rain just behind the front of the front.  (squall line)</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Possible hail and tornadoes if the cold front is very strong.</a:t>
            </a:r>
            <a:endParaRPr lang="en-US" sz="32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19605785"/>
      </p:ext>
    </p:extLst>
  </p:cSld>
  <p:clrMapOvr>
    <a:masterClrMapping/>
  </p:clrMapOvr>
  <mc:AlternateContent xmlns:mc="http://schemas.openxmlformats.org/markup-compatibility/2006" xmlns:p14="http://schemas.microsoft.com/office/powerpoint/2010/main">
    <mc:Choice Requires="p14">
      <p:transition spd="slow" p14:dur="2000" advTm="42668"/>
    </mc:Choice>
    <mc:Fallback xmlns="">
      <p:transition spd="slow" advTm="4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24200" y="369039"/>
            <a:ext cx="30480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Warm Front</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92021" y="953814"/>
            <a:ext cx="8608240" cy="535502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53591398"/>
      </p:ext>
    </p:extLst>
  </p:cSld>
  <p:clrMapOvr>
    <a:masterClrMapping/>
  </p:clrMapOvr>
  <mc:AlternateContent xmlns:mc="http://schemas.openxmlformats.org/markup-compatibility/2006" xmlns:p14="http://schemas.microsoft.com/office/powerpoint/2010/main">
    <mc:Choice Requires="p14">
      <p:transition spd="slow" p14:dur="2000" advTm="50922"/>
    </mc:Choice>
    <mc:Fallback xmlns="">
      <p:transition spd="slow" advTm="5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04800" y="152400"/>
            <a:ext cx="8594253" cy="62484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99108011"/>
      </p:ext>
    </p:extLst>
  </p:cSld>
  <p:clrMapOvr>
    <a:masterClrMapping/>
  </p:clrMapOvr>
  <mc:AlternateContent xmlns:mc="http://schemas.openxmlformats.org/markup-compatibility/2006" xmlns:p14="http://schemas.microsoft.com/office/powerpoint/2010/main">
    <mc:Choice Requires="p14">
      <p:transition spd="slow" p14:dur="2000" advTm="24950"/>
    </mc:Choice>
    <mc:Fallback xmlns="">
      <p:transition spd="slow" advTm="2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69039"/>
            <a:ext cx="8458200" cy="452431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Warm Front</a:t>
            </a:r>
          </a:p>
          <a:p>
            <a:r>
              <a:rPr lang="en-US" sz="3200" dirty="0" smtClean="0">
                <a:latin typeface="Times New Roman" panose="02020603050405020304" pitchFamily="18" charset="0"/>
                <a:cs typeface="Times New Roman" panose="02020603050405020304" pitchFamily="18" charset="0"/>
              </a:rPr>
              <a:t>Humid warmer air mass is moving faster than the colder drier air mass.</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Moves slower than cold front.</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Warmer air mass gradually rises upward and over the colder air mass.</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Wider band of slower moving rain storms.  Usually gentle to moderate rain without severe weather.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66207378"/>
      </p:ext>
    </p:extLst>
  </p:cSld>
  <p:clrMapOvr>
    <a:masterClrMapping/>
  </p:clrMapOvr>
  <mc:AlternateContent xmlns:mc="http://schemas.openxmlformats.org/markup-compatibility/2006" xmlns:p14="http://schemas.microsoft.com/office/powerpoint/2010/main">
    <mc:Choice Requires="p14">
      <p:transition spd="slow" p14:dur="2000" advTm="28230"/>
    </mc:Choice>
    <mc:Fallback xmlns="">
      <p:transition spd="slow" advTm="2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85028" y="457200"/>
            <a:ext cx="38862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Stationary Front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4"/>
          <a:srcRect l="3194" r="2595" b="6383"/>
          <a:stretch/>
        </p:blipFill>
        <p:spPr>
          <a:xfrm>
            <a:off x="304800" y="1600200"/>
            <a:ext cx="8446657" cy="47244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21990118"/>
      </p:ext>
    </p:extLst>
  </p:cSld>
  <p:clrMapOvr>
    <a:masterClrMapping/>
  </p:clrMapOvr>
  <mc:AlternateContent xmlns:mc="http://schemas.openxmlformats.org/markup-compatibility/2006" xmlns:p14="http://schemas.microsoft.com/office/powerpoint/2010/main">
    <mc:Choice Requires="p14">
      <p:transition spd="slow" p14:dur="2000" advTm="60395"/>
    </mc:Choice>
    <mc:Fallback xmlns="">
      <p:transition spd="slow" advTm="60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69039"/>
            <a:ext cx="8458200" cy="452431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Stationary Front</a:t>
            </a:r>
          </a:p>
          <a:p>
            <a:r>
              <a:rPr lang="en-US" sz="3200" dirty="0" smtClean="0">
                <a:latin typeface="Times New Roman" panose="02020603050405020304" pitchFamily="18" charset="0"/>
                <a:cs typeface="Times New Roman" panose="02020603050405020304" pitchFamily="18" charset="0"/>
              </a:rPr>
              <a:t>A warm air mass and a cold air mass are moving into each other, and neither displaces the other.</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Rain will be created along the stationary front boundary because the cooler air mass lowers the temperature of the warmer air next to it to the dew point temperature.</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Moderate rain that will last for days.</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Usually no severe weather.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34608956"/>
      </p:ext>
    </p:extLst>
  </p:cSld>
  <p:clrMapOvr>
    <a:masterClrMapping/>
  </p:clrMapOvr>
  <mc:AlternateContent xmlns:mc="http://schemas.openxmlformats.org/markup-compatibility/2006" xmlns:p14="http://schemas.microsoft.com/office/powerpoint/2010/main">
    <mc:Choice Requires="p14">
      <p:transition spd="slow" p14:dur="2000" advTm="32293"/>
    </mc:Choice>
    <mc:Fallback xmlns="">
      <p:transition spd="slow" advTm="3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24200" y="369039"/>
            <a:ext cx="30480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Occluded Front</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srcRect l="6936" t="17467" r="8671" b="7424"/>
          <a:stretch/>
        </p:blipFill>
        <p:spPr>
          <a:xfrm>
            <a:off x="342900" y="1143000"/>
            <a:ext cx="8537944" cy="50292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60746744"/>
      </p:ext>
    </p:extLst>
  </p:cSld>
  <p:clrMapOvr>
    <a:masterClrMapping/>
  </p:clrMapOvr>
  <mc:AlternateContent xmlns:mc="http://schemas.openxmlformats.org/markup-compatibility/2006" xmlns:p14="http://schemas.microsoft.com/office/powerpoint/2010/main">
    <mc:Choice Requires="p14">
      <p:transition spd="slow" p14:dur="2000" advTm="53434"/>
    </mc:Choice>
    <mc:Fallback xmlns="">
      <p:transition spd="slow" advTm="5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69039"/>
            <a:ext cx="8458200" cy="304698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Occluded Front</a:t>
            </a:r>
          </a:p>
          <a:p>
            <a:r>
              <a:rPr lang="en-US" sz="3200" dirty="0" smtClean="0">
                <a:latin typeface="Times New Roman" panose="02020603050405020304" pitchFamily="18" charset="0"/>
                <a:cs typeface="Times New Roman" panose="02020603050405020304" pitchFamily="18" charset="0"/>
              </a:rPr>
              <a:t>A faster moving cold front overtakes a slower moving warm front.  The entire warm air mass is pushed upward and over the cold air mass.</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Heavy rain and storms.</a:t>
            </a: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Possible severe and violent weather.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09307435"/>
      </p:ext>
    </p:extLst>
  </p:cSld>
  <p:clrMapOvr>
    <a:masterClrMapping/>
  </p:clrMapOvr>
  <mc:AlternateContent xmlns:mc="http://schemas.openxmlformats.org/markup-compatibility/2006" xmlns:p14="http://schemas.microsoft.com/office/powerpoint/2010/main">
    <mc:Choice Requires="p14">
      <p:transition spd="slow" p14:dur="2000" advTm="29838"/>
    </mc:Choice>
    <mc:Fallback xmlns="">
      <p:transition spd="slow" advTm="2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69039"/>
            <a:ext cx="8458200" cy="1569660"/>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Weather Map Symbols for fronts.</a:t>
            </a:r>
          </a:p>
          <a:p>
            <a:r>
              <a:rPr lang="en-US" sz="3200" dirty="0" smtClean="0">
                <a:latin typeface="Times New Roman" panose="02020603050405020304" pitchFamily="18" charset="0"/>
                <a:cs typeface="Times New Roman" panose="02020603050405020304" pitchFamily="18" charset="0"/>
              </a:rPr>
              <a:t>The lobes and arrows point in the direction that the air masses move.</a:t>
            </a:r>
          </a:p>
        </p:txBody>
      </p:sp>
      <p:pic>
        <p:nvPicPr>
          <p:cNvPr id="6" name="Picture 5"/>
          <p:cNvPicPr>
            <a:picLocks noChangeAspect="1"/>
          </p:cNvPicPr>
          <p:nvPr/>
        </p:nvPicPr>
        <p:blipFill>
          <a:blip r:embed="rId4"/>
          <a:stretch>
            <a:fillRect/>
          </a:stretch>
        </p:blipFill>
        <p:spPr>
          <a:xfrm>
            <a:off x="304800" y="2362200"/>
            <a:ext cx="8075295" cy="41148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89615202"/>
      </p:ext>
    </p:extLst>
  </p:cSld>
  <p:clrMapOvr>
    <a:masterClrMapping/>
  </p:clrMapOvr>
  <mc:AlternateContent xmlns:mc="http://schemas.openxmlformats.org/markup-compatibility/2006" xmlns:p14="http://schemas.microsoft.com/office/powerpoint/2010/main">
    <mc:Choice Requires="p14">
      <p:transition spd="slow" p14:dur="2000" advTm="32108"/>
    </mc:Choice>
    <mc:Fallback xmlns="">
      <p:transition spd="slow" advTm="32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19200" y="304800"/>
            <a:ext cx="6477000" cy="619333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27384851"/>
      </p:ext>
    </p:extLst>
  </p:cSld>
  <p:clrMapOvr>
    <a:masterClrMapping/>
  </p:clrMapOvr>
  <mc:AlternateContent xmlns:mc="http://schemas.openxmlformats.org/markup-compatibility/2006" xmlns:p14="http://schemas.microsoft.com/office/powerpoint/2010/main">
    <mc:Choice Requires="p14">
      <p:transition spd="slow" p14:dur="2000" advTm="25055"/>
    </mc:Choice>
    <mc:Fallback xmlns="">
      <p:transition spd="slow" advTm="25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71600" y="228600"/>
            <a:ext cx="6705600" cy="647595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3071818"/>
      </p:ext>
    </p:extLst>
  </p:cSld>
  <p:clrMapOvr>
    <a:masterClrMapping/>
  </p:clrMapOvr>
  <mc:AlternateContent xmlns:mc="http://schemas.openxmlformats.org/markup-compatibility/2006" xmlns:p14="http://schemas.microsoft.com/office/powerpoint/2010/main">
    <mc:Choice Requires="p14">
      <p:transition spd="slow" p14:dur="2000" advTm="49392"/>
    </mc:Choice>
    <mc:Fallback xmlns="">
      <p:transition spd="slow" advTm="4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304800" y="609600"/>
            <a:ext cx="8618317" cy="6019800"/>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00995028"/>
      </p:ext>
    </p:extLst>
  </p:cSld>
  <p:clrMapOvr>
    <a:masterClrMapping/>
  </p:clrMapOvr>
  <mc:AlternateContent xmlns:mc="http://schemas.openxmlformats.org/markup-compatibility/2006" xmlns:p14="http://schemas.microsoft.com/office/powerpoint/2010/main">
    <mc:Choice Requires="p14">
      <p:transition spd="slow" p14:dur="2000" advTm="33441"/>
    </mc:Choice>
    <mc:Fallback xmlns="">
      <p:transition spd="slow" advTm="3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Text Box 3"/>
          <p:cNvSpPr txBox="1">
            <a:spLocks noChangeArrowheads="1"/>
          </p:cNvSpPr>
          <p:nvPr/>
        </p:nvSpPr>
        <p:spPr bwMode="auto">
          <a:xfrm>
            <a:off x="228600" y="228600"/>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smtClean="0">
                <a:latin typeface="Times New Roman" panose="02020603050405020304" pitchFamily="18" charset="0"/>
                <a:cs typeface="Times New Roman" panose="02020603050405020304" pitchFamily="18" charset="0"/>
              </a:rPr>
              <a:t>The front edge of the cold front is called the </a:t>
            </a:r>
            <a:r>
              <a:rPr lang="en-US" altLang="en-US" sz="2400" b="1" dirty="0" smtClean="0">
                <a:latin typeface="Times New Roman" panose="02020603050405020304" pitchFamily="18" charset="0"/>
                <a:cs typeface="Times New Roman" panose="02020603050405020304" pitchFamily="18" charset="0"/>
              </a:rPr>
              <a:t>squall line</a:t>
            </a:r>
            <a:r>
              <a:rPr lang="en-US" altLang="en-US" sz="2400" dirty="0" smtClean="0">
                <a:latin typeface="Times New Roman" panose="02020603050405020304" pitchFamily="18" charset="0"/>
                <a:cs typeface="Times New Roman" panose="02020603050405020304" pitchFamily="18" charset="0"/>
              </a:rPr>
              <a:t>.  The </a:t>
            </a:r>
            <a:r>
              <a:rPr lang="en-US" altLang="en-US" sz="2400" b="1" dirty="0" smtClean="0">
                <a:latin typeface="Times New Roman" panose="02020603050405020304" pitchFamily="18" charset="0"/>
                <a:cs typeface="Times New Roman" panose="02020603050405020304" pitchFamily="18" charset="0"/>
              </a:rPr>
              <a:t>squall line </a:t>
            </a:r>
            <a:r>
              <a:rPr lang="en-US" altLang="en-US" sz="2400" dirty="0" smtClean="0">
                <a:latin typeface="Times New Roman" panose="02020603050405020304" pitchFamily="18" charset="0"/>
                <a:cs typeface="Times New Roman" panose="02020603050405020304" pitchFamily="18" charset="0"/>
              </a:rPr>
              <a:t>will have the strongest winds and the most severe weather like thunderstorms and tornadoes.</a:t>
            </a:r>
            <a:endParaRPr lang="en-US" altLang="en-US" sz="2400" dirty="0">
              <a:latin typeface="Times New Roman" panose="02020603050405020304" pitchFamily="18" charset="0"/>
              <a:cs typeface="Times New Roman" panose="02020603050405020304" pitchFamily="18" charset="0"/>
            </a:endParaRPr>
          </a:p>
        </p:txBody>
      </p:sp>
      <p:pic>
        <p:nvPicPr>
          <p:cNvPr id="269318" name="Picture 6"/>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533400" y="1524000"/>
            <a:ext cx="7769731" cy="5181600"/>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19869299"/>
      </p:ext>
    </p:extLst>
  </p:cSld>
  <p:clrMapOvr>
    <a:masterClrMapping/>
  </p:clrMapOvr>
  <mc:AlternateContent xmlns:mc="http://schemas.openxmlformats.org/markup-compatibility/2006" xmlns:p14="http://schemas.microsoft.com/office/powerpoint/2010/main">
    <mc:Choice Requires="p14">
      <p:transition spd="slow" p14:dur="2000" advTm="50403"/>
    </mc:Choice>
    <mc:Fallback xmlns="">
      <p:transition spd="slow" advTm="5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8610600" cy="6124754"/>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Continental</a:t>
            </a:r>
            <a:r>
              <a:rPr lang="en-US" sz="2800" dirty="0" smtClean="0">
                <a:latin typeface="Times New Roman" panose="02020603050405020304" pitchFamily="18" charset="0"/>
                <a:cs typeface="Times New Roman" panose="02020603050405020304" pitchFamily="18" charset="0"/>
              </a:rPr>
              <a:t>:  air masses that form over land.  Continental air masses are dry (low humidity).</a:t>
            </a:r>
          </a:p>
          <a:p>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Maritime</a:t>
            </a:r>
            <a:r>
              <a:rPr lang="en-US" sz="2800" dirty="0" smtClean="0">
                <a:latin typeface="Times New Roman" panose="02020603050405020304" pitchFamily="18" charset="0"/>
                <a:cs typeface="Times New Roman" panose="02020603050405020304" pitchFamily="18" charset="0"/>
              </a:rPr>
              <a:t>:  Air masses that form over oceans.  Marine air masses are moist (very humid).</a:t>
            </a:r>
          </a:p>
          <a:p>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Tropical</a:t>
            </a:r>
            <a:r>
              <a:rPr lang="en-US" sz="2800" dirty="0" smtClean="0">
                <a:latin typeface="Times New Roman" panose="02020603050405020304" pitchFamily="18" charset="0"/>
                <a:cs typeface="Times New Roman" panose="02020603050405020304" pitchFamily="18" charset="0"/>
              </a:rPr>
              <a:t>:  Air masses that form near the equator in hot temperatures.</a:t>
            </a:r>
          </a:p>
          <a:p>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Polar</a:t>
            </a:r>
            <a:r>
              <a:rPr lang="en-US" sz="2800" dirty="0" smtClean="0">
                <a:latin typeface="Times New Roman" panose="02020603050405020304" pitchFamily="18" charset="0"/>
                <a:cs typeface="Times New Roman" panose="02020603050405020304" pitchFamily="18" charset="0"/>
              </a:rPr>
              <a:t>:  Air masses that form in the subarctic regions and are cold.</a:t>
            </a:r>
          </a:p>
          <a:p>
            <a:endParaRPr lang="en-US" sz="2800"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Arctic</a:t>
            </a:r>
            <a:r>
              <a:rPr lang="en-US" sz="2800" dirty="0" smtClean="0">
                <a:latin typeface="Times New Roman" panose="02020603050405020304" pitchFamily="18" charset="0"/>
                <a:cs typeface="Times New Roman" panose="02020603050405020304" pitchFamily="18" charset="0"/>
              </a:rPr>
              <a:t>:  Air masses that form in the arctic areas and are very cold.</a:t>
            </a:r>
            <a:endParaRPr lang="en-US" sz="28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56435429"/>
      </p:ext>
    </p:extLst>
  </p:cSld>
  <p:clrMapOvr>
    <a:masterClrMapping/>
  </p:clrMapOvr>
  <mc:AlternateContent xmlns:mc="http://schemas.openxmlformats.org/markup-compatibility/2006" xmlns:p14="http://schemas.microsoft.com/office/powerpoint/2010/main">
    <mc:Choice Requires="p14">
      <p:transition spd="slow" p14:dur="2000" advTm="76408"/>
    </mc:Choice>
    <mc:Fallback xmlns="">
      <p:transition spd="slow" advTm="7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r="11000" b="9714"/>
          <a:stretch/>
        </p:blipFill>
        <p:spPr>
          <a:xfrm>
            <a:off x="1066800" y="1143000"/>
            <a:ext cx="6096000" cy="5411056"/>
          </a:xfrm>
          <a:prstGeom prst="rect">
            <a:avLst/>
          </a:prstGeom>
        </p:spPr>
      </p:pic>
      <p:sp>
        <p:nvSpPr>
          <p:cNvPr id="3" name="TextBox 2"/>
          <p:cNvSpPr txBox="1"/>
          <p:nvPr/>
        </p:nvSpPr>
        <p:spPr>
          <a:xfrm>
            <a:off x="152400" y="152400"/>
            <a:ext cx="8534400"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Radar image of a cold front moving through the southeast United States.</a:t>
            </a:r>
            <a:endParaRPr lang="en-US" sz="24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10534934"/>
      </p:ext>
    </p:extLst>
  </p:cSld>
  <p:clrMapOvr>
    <a:masterClrMapping/>
  </p:clrMapOvr>
  <mc:AlternateContent xmlns:mc="http://schemas.openxmlformats.org/markup-compatibility/2006" xmlns:p14="http://schemas.microsoft.com/office/powerpoint/2010/main">
    <mc:Choice Requires="p14">
      <p:transition spd="slow" p14:dur="2000" advTm="35820"/>
    </mc:Choice>
    <mc:Fallback xmlns="">
      <p:transition spd="slow" advTm="35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533400" y="2286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latin typeface="Times New Roman" panose="02020603050405020304" pitchFamily="18" charset="0"/>
                <a:cs typeface="Times New Roman" panose="02020603050405020304" pitchFamily="18" charset="0"/>
              </a:rPr>
              <a:t>Radar map of an advancing cold front.</a:t>
            </a:r>
          </a:p>
        </p:txBody>
      </p:sp>
      <p:pic>
        <p:nvPicPr>
          <p:cNvPr id="270339" name="Picture 3"/>
          <p:cNvPicPr>
            <a:picLocks noGrp="1" noChangeAspect="1" noChangeArrowheads="1"/>
          </p:cNvPicPr>
          <p:nvPr>
            <p:ph/>
          </p:nvPr>
        </p:nvPicPr>
        <p:blipFill>
          <a:blip r:embed="rId4" cstate="print">
            <a:extLst>
              <a:ext uri="{28A0092B-C50C-407E-A947-70E740481C1C}">
                <a14:useLocalDpi xmlns:a14="http://schemas.microsoft.com/office/drawing/2010/main" val="0"/>
              </a:ext>
            </a:extLst>
          </a:blip>
          <a:srcRect/>
          <a:stretch>
            <a:fillRect/>
          </a:stretch>
        </p:blipFill>
        <p:spPr>
          <a:xfrm>
            <a:off x="533400" y="1143000"/>
            <a:ext cx="8229600" cy="5092700"/>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1713426"/>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2133600"/>
            <a:ext cx="6858000" cy="4572000"/>
          </a:xfrm>
          <a:prstGeom prst="rect">
            <a:avLst/>
          </a:prstGeom>
        </p:spPr>
      </p:pic>
      <p:sp>
        <p:nvSpPr>
          <p:cNvPr id="3" name="TextBox 2"/>
          <p:cNvSpPr txBox="1"/>
          <p:nvPr/>
        </p:nvSpPr>
        <p:spPr>
          <a:xfrm>
            <a:off x="114300" y="157398"/>
            <a:ext cx="8686800" cy="1815882"/>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Thunderstorms</a:t>
            </a:r>
            <a:r>
              <a:rPr lang="en-US" sz="2800" dirty="0" smtClean="0">
                <a:latin typeface="Times New Roman" panose="02020603050405020304" pitchFamily="18" charset="0"/>
                <a:cs typeface="Times New Roman" panose="02020603050405020304" pitchFamily="18" charset="0"/>
              </a:rPr>
              <a:t> are very strong rain storms that have lighting, thunder, and strong winds.  Some thunderstorms have hail and other violent weather.  Thunderstorms happen at strong low pressure.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4746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771" r="31727" b="11818"/>
          <a:stretch/>
        </p:blipFill>
        <p:spPr>
          <a:xfrm>
            <a:off x="228600" y="685800"/>
            <a:ext cx="3642798" cy="5702119"/>
          </a:xfrm>
          <a:prstGeom prst="rect">
            <a:avLst/>
          </a:prstGeom>
        </p:spPr>
      </p:pic>
      <p:sp>
        <p:nvSpPr>
          <p:cNvPr id="5" name="TextBox 4"/>
          <p:cNvSpPr txBox="1"/>
          <p:nvPr/>
        </p:nvSpPr>
        <p:spPr>
          <a:xfrm>
            <a:off x="4038600" y="236889"/>
            <a:ext cx="4929702" cy="6124754"/>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Thunderstorms</a:t>
            </a:r>
            <a:r>
              <a:rPr lang="en-US" sz="2800" dirty="0" smtClean="0">
                <a:latin typeface="Times New Roman" panose="02020603050405020304" pitchFamily="18" charset="0"/>
                <a:cs typeface="Times New Roman" panose="02020603050405020304" pitchFamily="18" charset="0"/>
              </a:rPr>
              <a:t> start as fast rising unstable air (</a:t>
            </a:r>
            <a:r>
              <a:rPr lang="en-US" sz="2800" b="1" dirty="0" smtClean="0">
                <a:latin typeface="Times New Roman" panose="02020603050405020304" pitchFamily="18" charset="0"/>
                <a:cs typeface="Times New Roman" panose="02020603050405020304" pitchFamily="18" charset="0"/>
              </a:rPr>
              <a:t>updrafts</a:t>
            </a:r>
            <a:r>
              <a:rPr lang="en-US" sz="2800" dirty="0" smtClean="0">
                <a:latin typeface="Times New Roman" panose="02020603050405020304" pitchFamily="18" charset="0"/>
                <a:cs typeface="Times New Roman" panose="02020603050405020304" pitchFamily="18" charset="0"/>
              </a:rPr>
              <a:t>) that rises very high into the atmosphere where it is very cold.</a:t>
            </a:r>
          </a:p>
          <a:p>
            <a:endParaRPr lang="en-US" sz="2800"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The air cools fast and becomes dense.  Rain will form because the temperature of the air is below the dew point temperature.</a:t>
            </a:r>
          </a:p>
          <a:p>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The colder air will sink fast back to the Earth’s surface (</a:t>
            </a:r>
            <a:r>
              <a:rPr lang="en-US" sz="2800" b="1" dirty="0" smtClean="0">
                <a:latin typeface="Times New Roman" panose="02020603050405020304" pitchFamily="18" charset="0"/>
                <a:cs typeface="Times New Roman" panose="02020603050405020304" pitchFamily="18" charset="0"/>
              </a:rPr>
              <a:t>downdrafts</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990135"/>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771" r="31727" b="11818"/>
          <a:stretch/>
        </p:blipFill>
        <p:spPr>
          <a:xfrm>
            <a:off x="762000" y="152400"/>
            <a:ext cx="4137831" cy="6477000"/>
          </a:xfrm>
          <a:prstGeom prst="rect">
            <a:avLst/>
          </a:prstGeom>
        </p:spPr>
      </p:pic>
      <p:sp>
        <p:nvSpPr>
          <p:cNvPr id="2" name="TextBox 1"/>
          <p:cNvSpPr txBox="1"/>
          <p:nvPr/>
        </p:nvSpPr>
        <p:spPr>
          <a:xfrm rot="3462653">
            <a:off x="2843673" y="3684209"/>
            <a:ext cx="215402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D</a:t>
            </a:r>
            <a:r>
              <a:rPr lang="en-US" sz="2800" b="1" dirty="0" smtClean="0">
                <a:solidFill>
                  <a:srgbClr val="FF0000"/>
                </a:solidFill>
                <a:latin typeface="Times New Roman" panose="02020603050405020304" pitchFamily="18" charset="0"/>
                <a:cs typeface="Times New Roman" panose="02020603050405020304" pitchFamily="18" charset="0"/>
              </a:rPr>
              <a:t>owndrafts</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rot="17484475">
            <a:off x="-56160" y="4875186"/>
            <a:ext cx="2154029"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Updrafts</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956798" y="4996038"/>
            <a:ext cx="3958601" cy="1569660"/>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Heavy rain and strong winds at the front side of the storm.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03325"/>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24938" b="5555"/>
          <a:stretch/>
        </p:blipFill>
        <p:spPr>
          <a:xfrm>
            <a:off x="304800" y="533400"/>
            <a:ext cx="8516470" cy="5715000"/>
          </a:xfrm>
          <a:prstGeom prst="rect">
            <a:avLst/>
          </a:prstGeom>
        </p:spPr>
      </p:pic>
    </p:spTree>
    <p:extLst>
      <p:ext uri="{BB962C8B-B14F-4D97-AF65-F5344CB8AC3E}">
        <p14:creationId xmlns:p14="http://schemas.microsoft.com/office/powerpoint/2010/main" val="3603962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381000"/>
            <a:ext cx="5256213" cy="5940425"/>
          </a:xfrm>
          <a:noFill/>
          <a:ln/>
        </p:spPr>
      </p:pic>
      <p:sp>
        <p:nvSpPr>
          <p:cNvPr id="274435" name="Text Box 3"/>
          <p:cNvSpPr txBox="1">
            <a:spLocks noChangeArrowheads="1"/>
          </p:cNvSpPr>
          <p:nvPr/>
        </p:nvSpPr>
        <p:spPr bwMode="auto">
          <a:xfrm>
            <a:off x="5638800" y="457200"/>
            <a:ext cx="3276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smtClean="0">
                <a:latin typeface="Times New Roman" panose="02020603050405020304" pitchFamily="18" charset="0"/>
                <a:cs typeface="Times New Roman" panose="02020603050405020304" pitchFamily="18" charset="0"/>
              </a:rPr>
              <a:t>This is a cumulonimbus cloud created by </a:t>
            </a:r>
            <a:r>
              <a:rPr lang="en-US" altLang="en-US" sz="2400" b="1" dirty="0" smtClean="0">
                <a:latin typeface="Times New Roman" panose="02020603050405020304" pitchFamily="18" charset="0"/>
                <a:cs typeface="Times New Roman" panose="02020603050405020304" pitchFamily="18" charset="0"/>
              </a:rPr>
              <a:t>convective uplift.</a:t>
            </a:r>
          </a:p>
          <a:p>
            <a:pPr>
              <a:spcBef>
                <a:spcPct val="50000"/>
              </a:spcBef>
            </a:pPr>
            <a:endParaRPr lang="en-US" altLang="en-US" sz="2400" b="1" dirty="0">
              <a:latin typeface="Times New Roman" panose="02020603050405020304" pitchFamily="18" charset="0"/>
              <a:cs typeface="Times New Roman" panose="02020603050405020304" pitchFamily="18" charset="0"/>
            </a:endParaRPr>
          </a:p>
          <a:p>
            <a:pPr>
              <a:spcBef>
                <a:spcPct val="50000"/>
              </a:spcBef>
            </a:pPr>
            <a:r>
              <a:rPr lang="en-US" altLang="en-US" sz="2400" dirty="0" smtClean="0">
                <a:latin typeface="Times New Roman" panose="02020603050405020304" pitchFamily="18" charset="0"/>
                <a:cs typeface="Times New Roman" panose="02020603050405020304" pitchFamily="18" charset="0"/>
              </a:rPr>
              <a:t>Updrafts pull the warm unstable air upward where it cools into the very large cloud.</a:t>
            </a:r>
            <a:endParaRPr lang="en-US" altLang="en-US" sz="2400" dirty="0">
              <a:latin typeface="Times New Roman" panose="02020603050405020304" pitchFamily="18" charset="0"/>
              <a:cs typeface="Times New Roman" panose="02020603050405020304" pitchFamily="18" charset="0"/>
            </a:endParaRPr>
          </a:p>
          <a:p>
            <a:pPr>
              <a:spcBef>
                <a:spcPct val="50000"/>
              </a:spcBef>
            </a:pPr>
            <a:endParaRPr lang="en-US" altLang="en-US" sz="2400" dirty="0" smtClean="0">
              <a:latin typeface="Times New Roman" panose="02020603050405020304" pitchFamily="18" charset="0"/>
              <a:cs typeface="Times New Roman" panose="02020603050405020304" pitchFamily="18" charset="0"/>
            </a:endParaRPr>
          </a:p>
          <a:p>
            <a:pPr>
              <a:spcBef>
                <a:spcPct val="50000"/>
              </a:spcBef>
            </a:pPr>
            <a:r>
              <a:rPr lang="en-US" altLang="en-US" sz="2400" dirty="0" smtClean="0">
                <a:latin typeface="Times New Roman" panose="02020603050405020304" pitchFamily="18" charset="0"/>
                <a:cs typeface="Times New Roman" panose="02020603050405020304" pitchFamily="18" charset="0"/>
              </a:rPr>
              <a:t>This is about to become a new thunderstorm.</a:t>
            </a:r>
          </a:p>
        </p:txBody>
      </p:sp>
    </p:spTree>
    <p:extLst>
      <p:ext uri="{BB962C8B-B14F-4D97-AF65-F5344CB8AC3E}">
        <p14:creationId xmlns:p14="http://schemas.microsoft.com/office/powerpoint/2010/main" val="3679732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Text Box 4"/>
          <p:cNvSpPr txBox="1">
            <a:spLocks noChangeArrowheads="1"/>
          </p:cNvSpPr>
          <p:nvPr/>
        </p:nvSpPr>
        <p:spPr bwMode="auto">
          <a:xfrm>
            <a:off x="304800" y="228600"/>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smtClean="0">
                <a:latin typeface="Times New Roman" panose="02020603050405020304" pitchFamily="18" charset="0"/>
                <a:cs typeface="Times New Roman" panose="02020603050405020304" pitchFamily="18" charset="0"/>
              </a:rPr>
              <a:t>The close-up of the bottom of a </a:t>
            </a:r>
            <a:r>
              <a:rPr lang="en-US" altLang="en-US" sz="2400" dirty="0" smtClean="0">
                <a:latin typeface="Times New Roman" panose="02020603050405020304" pitchFamily="18" charset="0"/>
                <a:cs typeface="Times New Roman" panose="02020603050405020304" pitchFamily="18" charset="0"/>
              </a:rPr>
              <a:t>supercell thunderstorm cloud will have rotation.  This rotating cloud is called a mesocyclone.  The thunderstorm will be very severe.</a:t>
            </a:r>
          </a:p>
        </p:txBody>
      </p:sp>
      <p:pic>
        <p:nvPicPr>
          <p:cNvPr id="275462" name="Picture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38200" y="1600200"/>
            <a:ext cx="7391400" cy="5038069"/>
          </a:xfrm>
          <a:noFill/>
          <a:ln/>
        </p:spPr>
      </p:pic>
    </p:spTree>
    <p:extLst>
      <p:ext uri="{BB962C8B-B14F-4D97-AF65-F5344CB8AC3E}">
        <p14:creationId xmlns:p14="http://schemas.microsoft.com/office/powerpoint/2010/main" val="3515460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447800"/>
            <a:ext cx="7772400" cy="5181600"/>
          </a:xfrm>
          <a:prstGeom prst="rect">
            <a:avLst/>
          </a:prstGeom>
        </p:spPr>
      </p:pic>
      <p:sp>
        <p:nvSpPr>
          <p:cNvPr id="3" name="TextBox 2"/>
          <p:cNvSpPr txBox="1"/>
          <p:nvPr/>
        </p:nvSpPr>
        <p:spPr>
          <a:xfrm>
            <a:off x="114300" y="157398"/>
            <a:ext cx="8686800"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Lightning</a:t>
            </a:r>
            <a:r>
              <a:rPr lang="en-US" sz="2800" dirty="0" smtClean="0">
                <a:latin typeface="Times New Roman" panose="02020603050405020304" pitchFamily="18" charset="0"/>
                <a:cs typeface="Times New Roman" panose="02020603050405020304" pitchFamily="18" charset="0"/>
              </a:rPr>
              <a:t> is a rapid discharge of static charge (electricity) from cloud to cloud, or from cloud to ground.</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590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5679" y="1542393"/>
            <a:ext cx="8382000" cy="3874957"/>
          </a:xfrm>
          <a:prstGeom prst="rect">
            <a:avLst/>
          </a:prstGeom>
        </p:spPr>
      </p:pic>
      <p:sp>
        <p:nvSpPr>
          <p:cNvPr id="7" name="TextBox 6"/>
          <p:cNvSpPr txBox="1"/>
          <p:nvPr/>
        </p:nvSpPr>
        <p:spPr>
          <a:xfrm>
            <a:off x="114300" y="157398"/>
            <a:ext cx="8686800"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Electrons separate from water atoms.  The electrons (negatives) accumulate in the bottom of the clouds.  Positive charges accumulate at the top of the clouds.</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66700" y="5473005"/>
            <a:ext cx="8686800"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The electrons (negatives) discharge or jump to the positives.  They heat up the air they pass through making the white or yellow streaks.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9110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txBox="1">
            <a:spLocks noChangeArrowheads="1"/>
          </p:cNvSpPr>
          <p:nvPr/>
        </p:nvSpPr>
        <p:spPr bwMode="auto">
          <a:xfrm>
            <a:off x="457200" y="381000"/>
            <a:ext cx="8229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sz="2800" b="1" dirty="0" smtClean="0">
                <a:latin typeface="Times New Roman" panose="02020603050405020304" pitchFamily="18" charset="0"/>
                <a:cs typeface="Times New Roman" panose="02020603050405020304" pitchFamily="18" charset="0"/>
              </a:rPr>
              <a:t>Low pressure systems </a:t>
            </a:r>
            <a:r>
              <a:rPr lang="en-US" altLang="en-US" sz="2800" dirty="0" smtClean="0">
                <a:latin typeface="Times New Roman" panose="02020603050405020304" pitchFamily="18" charset="0"/>
                <a:cs typeface="Times New Roman" panose="02020603050405020304" pitchFamily="18" charset="0"/>
              </a:rPr>
              <a:t>will produce rainy weather, and sometimes strong and destructive weather.</a:t>
            </a:r>
          </a:p>
          <a:p>
            <a:pPr eaLnBrk="1" hangingPunct="1"/>
            <a:r>
              <a:rPr lang="en-US" altLang="en-US" sz="2800" dirty="0" smtClean="0">
                <a:latin typeface="Times New Roman" panose="02020603050405020304" pitchFamily="18" charset="0"/>
                <a:cs typeface="Times New Roman" panose="02020603050405020304" pitchFamily="18" charset="0"/>
              </a:rPr>
              <a:t>Rising wind systems with convergence at the surface.</a:t>
            </a:r>
          </a:p>
          <a:p>
            <a:pPr eaLnBrk="1" hangingPunct="1"/>
            <a:r>
              <a:rPr lang="en-US" altLang="en-US" sz="2800" b="1" dirty="0" smtClean="0">
                <a:latin typeface="Times New Roman" panose="02020603050405020304" pitchFamily="18" charset="0"/>
                <a:cs typeface="Times New Roman" panose="02020603050405020304" pitchFamily="18" charset="0"/>
              </a:rPr>
              <a:t>Unstable</a:t>
            </a:r>
            <a:r>
              <a:rPr lang="en-US" altLang="en-US" sz="2800" dirty="0" smtClean="0">
                <a:latin typeface="Times New Roman" panose="02020603050405020304" pitchFamily="18" charset="0"/>
                <a:cs typeface="Times New Roman" panose="02020603050405020304" pitchFamily="18" charset="0"/>
              </a:rPr>
              <a:t> atmosphere.</a:t>
            </a:r>
          </a:p>
          <a:p>
            <a:pPr eaLnBrk="1" hangingPunct="1">
              <a:buFontTx/>
              <a:buNone/>
            </a:pPr>
            <a:endParaRPr lang="en-US" altLang="en-US" sz="2800" dirty="0">
              <a:latin typeface="Times New Roman" panose="02020603050405020304" pitchFamily="18" charset="0"/>
              <a:cs typeface="Times New Roman" panose="02020603050405020304" pitchFamily="18" charset="0"/>
            </a:endParaRPr>
          </a:p>
          <a:p>
            <a:pPr eaLnBrk="1" hangingPunct="1">
              <a:buFontTx/>
              <a:buNone/>
            </a:pPr>
            <a:r>
              <a:rPr lang="en-US" altLang="en-US" sz="2800" b="1" dirty="0" smtClean="0">
                <a:latin typeface="Times New Roman" panose="02020603050405020304" pitchFamily="18" charset="0"/>
                <a:cs typeface="Times New Roman" panose="02020603050405020304" pitchFamily="18" charset="0"/>
              </a:rPr>
              <a:t>High pressure systems </a:t>
            </a:r>
            <a:r>
              <a:rPr lang="en-US" altLang="en-US" sz="2800" dirty="0" smtClean="0">
                <a:latin typeface="Times New Roman" panose="02020603050405020304" pitchFamily="18" charset="0"/>
                <a:cs typeface="Times New Roman" panose="02020603050405020304" pitchFamily="18" charset="0"/>
              </a:rPr>
              <a:t>will produce clear and calm weather, with little cloud cover and gentle winds.</a:t>
            </a:r>
          </a:p>
          <a:p>
            <a:pPr eaLnBrk="1" hangingPunct="1"/>
            <a:r>
              <a:rPr lang="en-US" altLang="en-US" sz="2800" dirty="0" smtClean="0">
                <a:latin typeface="Times New Roman" panose="02020603050405020304" pitchFamily="18" charset="0"/>
                <a:cs typeface="Times New Roman" panose="02020603050405020304" pitchFamily="18" charset="0"/>
              </a:rPr>
              <a:t>Descending wind systems with divergence at the surface.</a:t>
            </a:r>
          </a:p>
          <a:p>
            <a:pPr eaLnBrk="1" hangingPunct="1"/>
            <a:r>
              <a:rPr lang="en-US" altLang="en-US" sz="2800" b="1" dirty="0" smtClean="0">
                <a:latin typeface="Times New Roman" panose="02020603050405020304" pitchFamily="18" charset="0"/>
                <a:cs typeface="Times New Roman" panose="02020603050405020304" pitchFamily="18" charset="0"/>
              </a:rPr>
              <a:t>Stable</a:t>
            </a:r>
            <a:r>
              <a:rPr lang="en-US" altLang="en-US" sz="2800" dirty="0" smtClean="0">
                <a:latin typeface="Times New Roman" panose="02020603050405020304" pitchFamily="18" charset="0"/>
                <a:cs typeface="Times New Roman" panose="02020603050405020304" pitchFamily="18" charset="0"/>
              </a:rPr>
              <a:t> atmosphere.</a:t>
            </a:r>
          </a:p>
          <a:p>
            <a:pPr eaLnBrk="1" hangingPunct="1"/>
            <a:r>
              <a:rPr lang="en-US" altLang="en-US" sz="2800" dirty="0" smtClean="0">
                <a:latin typeface="Times New Roman" panose="02020603050405020304" pitchFamily="18" charset="0"/>
                <a:cs typeface="Times New Roman" panose="02020603050405020304" pitchFamily="18" charset="0"/>
              </a:rPr>
              <a:t>Centers of air masses.</a:t>
            </a:r>
            <a:endParaRPr lang="en-US" altLang="en-US" sz="28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547"/>
    </mc:Choice>
    <mc:Fallback xmlns="">
      <p:transition spd="slow" advTm="8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210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4">
            <a:extLst>
              <a:ext uri="{28A0092B-C50C-407E-A947-70E740481C1C}">
                <a14:useLocalDpi xmlns:a14="http://schemas.microsoft.com/office/drawing/2010/main" val="0"/>
              </a:ext>
            </a:extLst>
          </a:blip>
          <a:srcRect b="12088"/>
          <a:stretch>
            <a:fillRect/>
          </a:stretch>
        </p:blipFill>
        <p:spPr bwMode="auto">
          <a:xfrm>
            <a:off x="762000" y="1741488"/>
            <a:ext cx="75438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5"/>
          <p:cNvSpPr txBox="1">
            <a:spLocks noChangeArrowheads="1"/>
          </p:cNvSpPr>
          <p:nvPr/>
        </p:nvSpPr>
        <p:spPr bwMode="auto">
          <a:xfrm>
            <a:off x="114300" y="152400"/>
            <a:ext cx="4000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High pressure </a:t>
            </a:r>
            <a:r>
              <a:rPr lang="en-US" altLang="en-US" sz="2400" dirty="0">
                <a:latin typeface="Times New Roman" panose="02020603050405020304" pitchFamily="18" charset="0"/>
                <a:cs typeface="Times New Roman" panose="02020603050405020304" pitchFamily="18" charset="0"/>
              </a:rPr>
              <a:t>zone is formed by descending air.  Air mass is moving downward towards the ground</a:t>
            </a:r>
            <a:r>
              <a:rPr lang="en-US" altLang="en-US" sz="2400" dirty="0" smtClean="0">
                <a:latin typeface="Times New Roman" panose="02020603050405020304" pitchFamily="18" charset="0"/>
                <a:cs typeface="Times New Roman" panose="02020603050405020304" pitchFamily="18" charset="0"/>
              </a:rPr>
              <a:t>.  Stable air.</a:t>
            </a:r>
            <a:endParaRPr lang="en-US" altLang="en-US" sz="2400" dirty="0">
              <a:latin typeface="Times New Roman" panose="02020603050405020304" pitchFamily="18" charset="0"/>
              <a:cs typeface="Times New Roman" panose="02020603050405020304" pitchFamily="18" charset="0"/>
            </a:endParaRPr>
          </a:p>
        </p:txBody>
      </p:sp>
      <p:sp>
        <p:nvSpPr>
          <p:cNvPr id="6148" name="TextBox 6"/>
          <p:cNvSpPr txBox="1">
            <a:spLocks noChangeArrowheads="1"/>
          </p:cNvSpPr>
          <p:nvPr/>
        </p:nvSpPr>
        <p:spPr bwMode="auto">
          <a:xfrm>
            <a:off x="4419600" y="152400"/>
            <a:ext cx="4343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Low pressure </a:t>
            </a:r>
            <a:r>
              <a:rPr lang="en-US" altLang="en-US" sz="2400" dirty="0">
                <a:latin typeface="Times New Roman" panose="02020603050405020304" pitchFamily="18" charset="0"/>
                <a:cs typeface="Times New Roman" panose="02020603050405020304" pitchFamily="18" charset="0"/>
              </a:rPr>
              <a:t>zone is formed by ascending air.  Air mass is moving up, higher into the atmosphere</a:t>
            </a:r>
            <a:r>
              <a:rPr lang="en-US" altLang="en-US" sz="2400" dirty="0" smtClean="0">
                <a:latin typeface="Times New Roman" panose="02020603050405020304" pitchFamily="18" charset="0"/>
                <a:cs typeface="Times New Roman" panose="02020603050405020304" pitchFamily="18" charset="0"/>
              </a:rPr>
              <a:t>. Unstable air.</a:t>
            </a:r>
            <a:endParaRPr lang="en-US" altLang="en-US" sz="24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54880725"/>
      </p:ext>
    </p:extLst>
  </p:cSld>
  <p:clrMapOvr>
    <a:masterClrMapping/>
  </p:clrMapOvr>
  <mc:AlternateContent xmlns:mc="http://schemas.openxmlformats.org/markup-compatibility/2006" xmlns:p14="http://schemas.microsoft.com/office/powerpoint/2010/main">
    <mc:Choice Requires="p14">
      <p:transition spd="slow" p14:dur="2000" advTm="58072"/>
    </mc:Choice>
    <mc:Fallback xmlns="">
      <p:transition spd="slow" advTm="58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2" name="Text Box 6"/>
          <p:cNvSpPr txBox="1">
            <a:spLocks noChangeArrowheads="1"/>
          </p:cNvSpPr>
          <p:nvPr/>
        </p:nvSpPr>
        <p:spPr bwMode="auto">
          <a:xfrm>
            <a:off x="228600" y="152400"/>
            <a:ext cx="84582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0"/>
              </a:spcBef>
            </a:pPr>
            <a:r>
              <a:rPr lang="en-US" altLang="en-US" sz="2800" b="1" dirty="0" smtClean="0">
                <a:latin typeface="Times New Roman" panose="02020603050405020304" pitchFamily="18" charset="0"/>
                <a:cs typeface="Times New Roman" panose="02020603050405020304" pitchFamily="18" charset="0"/>
              </a:rPr>
              <a:t>Convergent uplift</a:t>
            </a:r>
            <a:r>
              <a:rPr lang="en-US" altLang="en-US" sz="2800" dirty="0">
                <a:latin typeface="Times New Roman" panose="02020603050405020304" pitchFamily="18" charset="0"/>
                <a:cs typeface="Times New Roman" panose="02020603050405020304" pitchFamily="18" charset="0"/>
              </a:rPr>
              <a:t>:</a:t>
            </a:r>
            <a:r>
              <a:rPr lang="en-US" altLang="en-US" sz="2800" dirty="0" smtClean="0">
                <a:latin typeface="Times New Roman" panose="02020603050405020304" pitchFamily="18" charset="0"/>
                <a:cs typeface="Times New Roman" panose="02020603050405020304" pitchFamily="18" charset="0"/>
              </a:rPr>
              <a:t> Winds </a:t>
            </a:r>
            <a:r>
              <a:rPr lang="en-US" altLang="en-US" sz="2800" dirty="0">
                <a:latin typeface="Times New Roman" panose="02020603050405020304" pitchFamily="18" charset="0"/>
                <a:cs typeface="Times New Roman" panose="02020603050405020304" pitchFamily="18" charset="0"/>
              </a:rPr>
              <a:t>from opposing directions converge </a:t>
            </a:r>
            <a:r>
              <a:rPr lang="en-US" altLang="en-US" sz="2800" dirty="0" smtClean="0">
                <a:latin typeface="Times New Roman" panose="02020603050405020304" pitchFamily="18" charset="0"/>
                <a:cs typeface="Times New Roman" panose="02020603050405020304" pitchFamily="18" charset="0"/>
              </a:rPr>
              <a:t>(come together) at </a:t>
            </a:r>
            <a:r>
              <a:rPr lang="en-US" altLang="en-US" sz="2800" dirty="0">
                <a:latin typeface="Times New Roman" panose="02020603050405020304" pitchFamily="18" charset="0"/>
                <a:cs typeface="Times New Roman" panose="02020603050405020304" pitchFamily="18" charset="0"/>
              </a:rPr>
              <a:t>the </a:t>
            </a:r>
            <a:r>
              <a:rPr lang="en-US" altLang="en-US" sz="2800" dirty="0" smtClean="0">
                <a:latin typeface="Times New Roman" panose="02020603050405020304" pitchFamily="18" charset="0"/>
                <a:cs typeface="Times New Roman" panose="02020603050405020304" pitchFamily="18" charset="0"/>
              </a:rPr>
              <a:t>surface.  When the opposing winds collide, they displace the air upwards.</a:t>
            </a:r>
          </a:p>
          <a:p>
            <a:pPr marL="457200" indent="-457200">
              <a:spcBef>
                <a:spcPts val="0"/>
              </a:spcBef>
              <a:buFont typeface="Arial" panose="020B0604020202020204" pitchFamily="34" charset="0"/>
              <a:buChar char="•"/>
            </a:pPr>
            <a:r>
              <a:rPr lang="en-US" altLang="en-US" sz="2800" dirty="0" smtClean="0">
                <a:latin typeface="Times New Roman" panose="02020603050405020304" pitchFamily="18" charset="0"/>
                <a:cs typeface="Times New Roman" panose="02020603050405020304" pitchFamily="18" charset="0"/>
              </a:rPr>
              <a:t>Converging winds perpetuate an already established low pressure system.</a:t>
            </a:r>
          </a:p>
          <a:p>
            <a:pPr>
              <a:spcBef>
                <a:spcPts val="0"/>
              </a:spcBef>
            </a:pPr>
            <a:endParaRPr lang="en-US" altLang="en-US" sz="2800" dirty="0">
              <a:latin typeface="Times New Roman" panose="02020603050405020304" pitchFamily="18" charset="0"/>
              <a:cs typeface="Times New Roman" panose="02020603050405020304" pitchFamily="18" charset="0"/>
            </a:endParaRPr>
          </a:p>
          <a:p>
            <a:pPr>
              <a:spcBef>
                <a:spcPts val="0"/>
              </a:spcBef>
            </a:pPr>
            <a:r>
              <a:rPr lang="en-US" altLang="en-US" sz="2800" b="1" dirty="0" smtClean="0">
                <a:latin typeface="Times New Roman" panose="02020603050405020304" pitchFamily="18" charset="0"/>
                <a:cs typeface="Times New Roman" panose="02020603050405020304" pitchFamily="18" charset="0"/>
              </a:rPr>
              <a:t>Convective uplift</a:t>
            </a:r>
            <a:r>
              <a:rPr lang="en-US" altLang="en-US" sz="2800" dirty="0" smtClean="0">
                <a:latin typeface="Times New Roman" panose="02020603050405020304" pitchFamily="18" charset="0"/>
                <a:cs typeface="Times New Roman" panose="02020603050405020304" pitchFamily="18" charset="0"/>
              </a:rPr>
              <a:t>:  The Earth’s surface becomes very hot.  Heat from the surface is transferred to the air above, causing the air to get hot.  The hot air expands, becomes less dense, and rises very quickly.</a:t>
            </a:r>
          </a:p>
          <a:p>
            <a:pPr marL="457200" indent="-457200">
              <a:spcBef>
                <a:spcPts val="0"/>
              </a:spcBef>
              <a:buFont typeface="Arial" panose="020B0604020202020204" pitchFamily="34" charset="0"/>
              <a:buChar char="•"/>
            </a:pPr>
            <a:r>
              <a:rPr lang="en-US" altLang="en-US" sz="2800" dirty="0" smtClean="0">
                <a:latin typeface="Times New Roman" panose="02020603050405020304" pitchFamily="18" charset="0"/>
                <a:cs typeface="Times New Roman" panose="02020603050405020304" pitchFamily="18" charset="0"/>
              </a:rPr>
              <a:t>Converging winds start flowing into the low pressure system.</a:t>
            </a:r>
          </a:p>
          <a:p>
            <a:pPr marL="457200" indent="-457200">
              <a:spcBef>
                <a:spcPts val="0"/>
              </a:spcBef>
              <a:buFont typeface="Arial" panose="020B0604020202020204" pitchFamily="34" charset="0"/>
              <a:buChar char="•"/>
            </a:pPr>
            <a:r>
              <a:rPr lang="en-US" altLang="en-US" sz="2800" dirty="0" smtClean="0">
                <a:latin typeface="Times New Roman" panose="02020603050405020304" pitchFamily="18" charset="0"/>
                <a:cs typeface="Times New Roman" panose="02020603050405020304" pitchFamily="18" charset="0"/>
              </a:rPr>
              <a:t>This creates an unstable atmosphere.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07346672"/>
      </p:ext>
    </p:extLst>
  </p:cSld>
  <p:clrMapOvr>
    <a:masterClrMapping/>
  </p:clrMapOvr>
  <mc:AlternateContent xmlns:mc="http://schemas.openxmlformats.org/markup-compatibility/2006" xmlns:p14="http://schemas.microsoft.com/office/powerpoint/2010/main">
    <mc:Choice Requires="p14">
      <p:transition spd="slow" p14:dur="2000" advTm="98749"/>
    </mc:Choice>
    <mc:Fallback xmlns="">
      <p:transition spd="slow" advTm="98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20" name="Picture 4"/>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762000" y="762000"/>
            <a:ext cx="7162800" cy="5725528"/>
          </a:xfrm>
          <a:noFill/>
          <a:ln/>
        </p:spPr>
      </p:pic>
      <p:sp>
        <p:nvSpPr>
          <p:cNvPr id="290822" name="Text Box 6"/>
          <p:cNvSpPr txBox="1">
            <a:spLocks noChangeArrowheads="1"/>
          </p:cNvSpPr>
          <p:nvPr/>
        </p:nvSpPr>
        <p:spPr bwMode="auto">
          <a:xfrm>
            <a:off x="1524000" y="152400"/>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a:latin typeface="Times New Roman" panose="02020603050405020304" pitchFamily="18" charset="0"/>
                <a:cs typeface="Times New Roman" panose="02020603050405020304" pitchFamily="18" charset="0"/>
              </a:rPr>
              <a:t>Convergent </a:t>
            </a:r>
            <a:r>
              <a:rPr lang="en-US" altLang="en-US" sz="2800" b="1" dirty="0" smtClean="0">
                <a:latin typeface="Times New Roman" panose="02020603050405020304" pitchFamily="18" charset="0"/>
                <a:cs typeface="Times New Roman" panose="02020603050405020304" pitchFamily="18" charset="0"/>
              </a:rPr>
              <a:t>uplift</a:t>
            </a:r>
            <a:endParaRPr lang="en-US" altLang="en-US" sz="2800" b="1"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10298914"/>
      </p:ext>
    </p:extLst>
  </p:cSld>
  <p:clrMapOvr>
    <a:masterClrMapping/>
  </p:clrMapOvr>
  <mc:AlternateContent xmlns:mc="http://schemas.openxmlformats.org/markup-compatibility/2006" xmlns:p14="http://schemas.microsoft.com/office/powerpoint/2010/main">
    <mc:Choice Requires="p14">
      <p:transition spd="slow" p14:dur="2000" advTm="30683"/>
    </mc:Choice>
    <mc:Fallback xmlns="">
      <p:transition spd="slow" advTm="3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9" name="Picture 5"/>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838200" y="838200"/>
            <a:ext cx="7239000" cy="5856940"/>
          </a:xfrm>
          <a:noFill/>
          <a:ln/>
        </p:spPr>
      </p:pic>
      <p:sp>
        <p:nvSpPr>
          <p:cNvPr id="4" name="Text Box 6"/>
          <p:cNvSpPr txBox="1">
            <a:spLocks noChangeArrowheads="1"/>
          </p:cNvSpPr>
          <p:nvPr/>
        </p:nvSpPr>
        <p:spPr bwMode="auto">
          <a:xfrm>
            <a:off x="1524000" y="152400"/>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smtClean="0">
                <a:latin typeface="Times New Roman" panose="02020603050405020304" pitchFamily="18" charset="0"/>
                <a:cs typeface="Times New Roman" panose="02020603050405020304" pitchFamily="18" charset="0"/>
              </a:rPr>
              <a:t>Convective uplift</a:t>
            </a:r>
            <a:endParaRPr lang="en-US" altLang="en-US" sz="2800" b="1"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50552005"/>
      </p:ext>
    </p:extLst>
  </p:cSld>
  <p:clrMapOvr>
    <a:masterClrMapping/>
  </p:clrMapOvr>
  <mc:AlternateContent xmlns:mc="http://schemas.openxmlformats.org/markup-compatibility/2006" xmlns:p14="http://schemas.microsoft.com/office/powerpoint/2010/main">
    <mc:Choice Requires="p14">
      <p:transition spd="slow" p14:dur="2000" advTm="38010"/>
    </mc:Choice>
    <mc:Fallback xmlns="">
      <p:transition spd="slow" advTm="3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r="26293"/>
          <a:stretch/>
        </p:blipFill>
        <p:spPr>
          <a:xfrm>
            <a:off x="914400" y="1371600"/>
            <a:ext cx="6781801" cy="5175584"/>
          </a:xfrm>
          <a:prstGeom prst="rect">
            <a:avLst/>
          </a:prstGeom>
        </p:spPr>
      </p:pic>
      <p:sp>
        <p:nvSpPr>
          <p:cNvPr id="4" name="TextBox 3"/>
          <p:cNvSpPr txBox="1"/>
          <p:nvPr/>
        </p:nvSpPr>
        <p:spPr>
          <a:xfrm>
            <a:off x="685800" y="152400"/>
            <a:ext cx="7696200"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Radar image of the unstable humid atmosphere with thunderstorms.  Summer afternoons supercell thunderstorms.</a:t>
            </a:r>
            <a:endParaRPr lang="en-US"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89396236"/>
      </p:ext>
    </p:extLst>
  </p:cSld>
  <p:clrMapOvr>
    <a:masterClrMapping/>
  </p:clrMapOvr>
  <mc:AlternateContent xmlns:mc="http://schemas.openxmlformats.org/markup-compatibility/2006" xmlns:p14="http://schemas.microsoft.com/office/powerpoint/2010/main">
    <mc:Choice Requires="p14">
      <p:transition spd="slow" p14:dur="2000" advTm="50270"/>
    </mc:Choice>
    <mc:Fallback xmlns="">
      <p:transition spd="slow" advTm="5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4927</TotalTime>
  <Words>1136</Words>
  <Application>Microsoft Office PowerPoint</Application>
  <PresentationFormat>On-screen Show (4:3)</PresentationFormat>
  <Paragraphs>103</Paragraphs>
  <Slides>40</Slides>
  <Notes>0</Notes>
  <HiddenSlides>0</HiddenSlides>
  <MMClips>31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Geospacial Analysis Physical Geography January 15, 2007</dc:title>
  <dc:creator>Jason Ritchie</dc:creator>
  <cp:lastModifiedBy>Jason Ritchie</cp:lastModifiedBy>
  <cp:revision>2287</cp:revision>
  <dcterms:created xsi:type="dcterms:W3CDTF">2008-01-05T20:38:07Z</dcterms:created>
  <dcterms:modified xsi:type="dcterms:W3CDTF">2019-05-02T14:51:08Z</dcterms:modified>
</cp:coreProperties>
</file>