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529" r:id="rId2"/>
    <p:sldId id="524" r:id="rId3"/>
    <p:sldId id="522" r:id="rId4"/>
    <p:sldId id="505" r:id="rId5"/>
    <p:sldId id="463" r:id="rId6"/>
    <p:sldId id="514" r:id="rId7"/>
    <p:sldId id="515" r:id="rId8"/>
    <p:sldId id="517" r:id="rId9"/>
    <p:sldId id="530" r:id="rId10"/>
    <p:sldId id="531" r:id="rId11"/>
    <p:sldId id="532" r:id="rId12"/>
    <p:sldId id="533" r:id="rId13"/>
    <p:sldId id="534" r:id="rId14"/>
    <p:sldId id="535" r:id="rId15"/>
    <p:sldId id="536" r:id="rId16"/>
    <p:sldId id="540" r:id="rId17"/>
    <p:sldId id="537" r:id="rId18"/>
    <p:sldId id="541" r:id="rId19"/>
    <p:sldId id="542" r:id="rId20"/>
    <p:sldId id="543" r:id="rId21"/>
    <p:sldId id="544" r:id="rId22"/>
    <p:sldId id="545" r:id="rId23"/>
    <p:sldId id="550" r:id="rId24"/>
    <p:sldId id="551" r:id="rId25"/>
    <p:sldId id="552" r:id="rId26"/>
    <p:sldId id="553" r:id="rId27"/>
    <p:sldId id="554" r:id="rId28"/>
    <p:sldId id="555" r:id="rId29"/>
    <p:sldId id="556" r:id="rId30"/>
    <p:sldId id="557" r:id="rId31"/>
    <p:sldId id="558" r:id="rId32"/>
    <p:sldId id="559"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0000"/>
    <a:srgbClr val="FFCCFF"/>
    <a:srgbClr val="FF66CC"/>
    <a:srgbClr val="800000"/>
    <a:srgbClr val="FF6600"/>
    <a:srgbClr val="FF993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93944" autoAdjust="0"/>
  </p:normalViewPr>
  <p:slideViewPr>
    <p:cSldViewPr>
      <p:cViewPr varScale="1">
        <p:scale>
          <a:sx n="61" d="100"/>
          <a:sy n="61" d="100"/>
        </p:scale>
        <p:origin x="119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FBA74E-9A1D-48DE-B59B-238BC6F9349D}" type="slidenum">
              <a:rPr lang="en-US" altLang="en-US"/>
              <a:pPr>
                <a:defRPr/>
              </a:pPr>
              <a:t>‹#›</a:t>
            </a:fld>
            <a:endParaRPr lang="en-US" altLang="en-US"/>
          </a:p>
        </p:txBody>
      </p:sp>
    </p:spTree>
    <p:extLst>
      <p:ext uri="{BB962C8B-B14F-4D97-AF65-F5344CB8AC3E}">
        <p14:creationId xmlns:p14="http://schemas.microsoft.com/office/powerpoint/2010/main" val="69466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92A44CB-563D-489B-A505-287DCE37CDF2}" type="slidenum">
              <a:rPr lang="en-US" altLang="en-US"/>
              <a:pPr>
                <a:defRPr/>
              </a:pPr>
              <a:t>‹#›</a:t>
            </a:fld>
            <a:endParaRPr lang="en-US" altLang="en-US"/>
          </a:p>
        </p:txBody>
      </p:sp>
    </p:spTree>
    <p:extLst>
      <p:ext uri="{BB962C8B-B14F-4D97-AF65-F5344CB8AC3E}">
        <p14:creationId xmlns:p14="http://schemas.microsoft.com/office/powerpoint/2010/main" val="1076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8638880-D51F-47EF-AF91-E5D57D3B669A}" type="slidenum">
              <a:rPr lang="en-US" altLang="en-US"/>
              <a:pPr>
                <a:defRPr/>
              </a:pPr>
              <a:t>‹#›</a:t>
            </a:fld>
            <a:endParaRPr lang="en-US" altLang="en-US"/>
          </a:p>
        </p:txBody>
      </p:sp>
    </p:spTree>
    <p:extLst>
      <p:ext uri="{BB962C8B-B14F-4D97-AF65-F5344CB8AC3E}">
        <p14:creationId xmlns:p14="http://schemas.microsoft.com/office/powerpoint/2010/main" val="3439104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92A875-5326-4EB0-B91A-971E33E3CB20}" type="slidenum">
              <a:rPr lang="en-US" altLang="en-US"/>
              <a:pPr>
                <a:defRPr/>
              </a:pPr>
              <a:t>‹#›</a:t>
            </a:fld>
            <a:endParaRPr lang="en-US" altLang="en-US"/>
          </a:p>
        </p:txBody>
      </p:sp>
    </p:spTree>
    <p:extLst>
      <p:ext uri="{BB962C8B-B14F-4D97-AF65-F5344CB8AC3E}">
        <p14:creationId xmlns:p14="http://schemas.microsoft.com/office/powerpoint/2010/main" val="183530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4DB63B6-541C-442F-8B32-E926C0FBBEE5}" type="slidenum">
              <a:rPr lang="en-US" altLang="en-US"/>
              <a:pPr>
                <a:defRPr/>
              </a:pPr>
              <a:t>‹#›</a:t>
            </a:fld>
            <a:endParaRPr lang="en-US" altLang="en-US"/>
          </a:p>
        </p:txBody>
      </p:sp>
    </p:spTree>
    <p:extLst>
      <p:ext uri="{BB962C8B-B14F-4D97-AF65-F5344CB8AC3E}">
        <p14:creationId xmlns:p14="http://schemas.microsoft.com/office/powerpoint/2010/main" val="2761121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C14A3C19-3228-4A2F-93E2-F7DC7145D875}" type="slidenum">
              <a:rPr lang="en-US" altLang="en-US"/>
              <a:pPr>
                <a:defRPr/>
              </a:pPr>
              <a:t>‹#›</a:t>
            </a:fld>
            <a:endParaRPr lang="en-US" altLang="en-US"/>
          </a:p>
        </p:txBody>
      </p:sp>
    </p:spTree>
    <p:extLst>
      <p:ext uri="{BB962C8B-B14F-4D97-AF65-F5344CB8AC3E}">
        <p14:creationId xmlns:p14="http://schemas.microsoft.com/office/powerpoint/2010/main" val="313078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3265C20-48E5-4066-BE6F-BDF71E995CE7}" type="slidenum">
              <a:rPr lang="en-US" altLang="en-US"/>
              <a:pPr>
                <a:defRPr/>
              </a:pPr>
              <a:t>‹#›</a:t>
            </a:fld>
            <a:endParaRPr lang="en-US" altLang="en-US"/>
          </a:p>
        </p:txBody>
      </p:sp>
    </p:spTree>
    <p:extLst>
      <p:ext uri="{BB962C8B-B14F-4D97-AF65-F5344CB8AC3E}">
        <p14:creationId xmlns:p14="http://schemas.microsoft.com/office/powerpoint/2010/main" val="157647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BB458E-0153-49BB-A1FB-AF8F6CB988E3}" type="slidenum">
              <a:rPr lang="en-US" altLang="en-US"/>
              <a:pPr>
                <a:defRPr/>
              </a:pPr>
              <a:t>‹#›</a:t>
            </a:fld>
            <a:endParaRPr lang="en-US" altLang="en-US"/>
          </a:p>
        </p:txBody>
      </p:sp>
    </p:spTree>
    <p:extLst>
      <p:ext uri="{BB962C8B-B14F-4D97-AF65-F5344CB8AC3E}">
        <p14:creationId xmlns:p14="http://schemas.microsoft.com/office/powerpoint/2010/main" val="787637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DE92687-5EE6-451B-99D6-64477903283A}" type="slidenum">
              <a:rPr lang="en-US" altLang="en-US"/>
              <a:pPr>
                <a:defRPr/>
              </a:pPr>
              <a:t>‹#›</a:t>
            </a:fld>
            <a:endParaRPr lang="en-US" altLang="en-US"/>
          </a:p>
        </p:txBody>
      </p:sp>
    </p:spTree>
    <p:extLst>
      <p:ext uri="{BB962C8B-B14F-4D97-AF65-F5344CB8AC3E}">
        <p14:creationId xmlns:p14="http://schemas.microsoft.com/office/powerpoint/2010/main" val="407830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D697F42-21F9-4347-BA62-F0F332C66B81}" type="slidenum">
              <a:rPr lang="en-US" altLang="en-US"/>
              <a:pPr>
                <a:defRPr/>
              </a:pPr>
              <a:t>‹#›</a:t>
            </a:fld>
            <a:endParaRPr lang="en-US" altLang="en-US"/>
          </a:p>
        </p:txBody>
      </p:sp>
    </p:spTree>
    <p:extLst>
      <p:ext uri="{BB962C8B-B14F-4D97-AF65-F5344CB8AC3E}">
        <p14:creationId xmlns:p14="http://schemas.microsoft.com/office/powerpoint/2010/main" val="298231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B2ADC1A-1C8D-40C2-827E-2543D0C8AD29}" type="slidenum">
              <a:rPr lang="en-US" altLang="en-US"/>
              <a:pPr>
                <a:defRPr/>
              </a:pPr>
              <a:t>‹#›</a:t>
            </a:fld>
            <a:endParaRPr lang="en-US" altLang="en-US"/>
          </a:p>
        </p:txBody>
      </p:sp>
    </p:spTree>
    <p:extLst>
      <p:ext uri="{BB962C8B-B14F-4D97-AF65-F5344CB8AC3E}">
        <p14:creationId xmlns:p14="http://schemas.microsoft.com/office/powerpoint/2010/main" val="1221121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E88008A-D19E-4A10-BE33-D38458BEA06D}" type="slidenum">
              <a:rPr lang="en-US" altLang="en-US"/>
              <a:pPr>
                <a:defRPr/>
              </a:pPr>
              <a:t>‹#›</a:t>
            </a:fld>
            <a:endParaRPr lang="en-US" altLang="en-US"/>
          </a:p>
        </p:txBody>
      </p:sp>
    </p:spTree>
    <p:extLst>
      <p:ext uri="{BB962C8B-B14F-4D97-AF65-F5344CB8AC3E}">
        <p14:creationId xmlns:p14="http://schemas.microsoft.com/office/powerpoint/2010/main" val="207299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A7768D18-AFBA-4C57-9981-EFAAEDAF9738}" type="slidenum">
              <a:rPr lang="en-US" altLang="en-US"/>
              <a:pPr>
                <a:defRPr/>
              </a:pPr>
              <a:t>‹#›</a:t>
            </a:fld>
            <a:endParaRPr lang="en-US" altLang="en-US"/>
          </a:p>
        </p:txBody>
      </p:sp>
    </p:spTree>
    <p:extLst>
      <p:ext uri="{BB962C8B-B14F-4D97-AF65-F5344CB8AC3E}">
        <p14:creationId xmlns:p14="http://schemas.microsoft.com/office/powerpoint/2010/main" val="80173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77BF09C-A854-4704-9C63-3E045ECF8F98}" type="slidenum">
              <a:rPr lang="en-US" altLang="en-US"/>
              <a:pPr>
                <a:defRPr/>
              </a:pPr>
              <a:t>‹#›</a:t>
            </a:fld>
            <a:endParaRPr lang="en-US" altLang="en-US"/>
          </a:p>
        </p:txBody>
      </p:sp>
    </p:spTree>
    <p:extLst>
      <p:ext uri="{BB962C8B-B14F-4D97-AF65-F5344CB8AC3E}">
        <p14:creationId xmlns:p14="http://schemas.microsoft.com/office/powerpoint/2010/main" val="3530721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9A1A4A9-3416-48F9-9B5B-5A15A1518C43}" type="slidenum">
              <a:rPr lang="en-US" altLang="en-US"/>
              <a:pPr>
                <a:defRPr/>
              </a:pPr>
              <a:t>‹#›</a:t>
            </a:fld>
            <a:endParaRPr lang="en-US" altLang="en-US"/>
          </a:p>
        </p:txBody>
      </p:sp>
    </p:spTree>
    <p:extLst>
      <p:ext uri="{BB962C8B-B14F-4D97-AF65-F5344CB8AC3E}">
        <p14:creationId xmlns:p14="http://schemas.microsoft.com/office/powerpoint/2010/main" val="273753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B6C48AD-6E8D-4E32-982A-882A500D91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9.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txBox="1">
            <a:spLocks noChangeArrowheads="1"/>
          </p:cNvSpPr>
          <p:nvPr/>
        </p:nvSpPr>
        <p:spPr bwMode="auto">
          <a:xfrm>
            <a:off x="457200" y="381000"/>
            <a:ext cx="8229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b="1">
                <a:latin typeface="Times New Roman" panose="02020603050405020304" pitchFamily="18" charset="0"/>
                <a:cs typeface="Times New Roman" panose="02020603050405020304" pitchFamily="18" charset="0"/>
              </a:rPr>
              <a:t>Meteorology</a:t>
            </a:r>
            <a:r>
              <a:rPr lang="en-US" altLang="en-US">
                <a:latin typeface="Times New Roman" panose="02020603050405020304" pitchFamily="18" charset="0"/>
                <a:cs typeface="Times New Roman" panose="02020603050405020304" pitchFamily="18" charset="0"/>
              </a:rPr>
              <a:t>:  The study of weather.</a:t>
            </a:r>
          </a:p>
          <a:p>
            <a:pPr eaLnBrk="1" hangingPunct="1">
              <a:buFontTx/>
              <a:buNone/>
            </a:pPr>
            <a:r>
              <a:rPr lang="en-US" altLang="en-US" b="1">
                <a:latin typeface="Times New Roman" panose="02020603050405020304" pitchFamily="18" charset="0"/>
                <a:cs typeface="Times New Roman" panose="02020603050405020304" pitchFamily="18" charset="0"/>
              </a:rPr>
              <a:t>Climatology</a:t>
            </a:r>
            <a:r>
              <a:rPr lang="en-US" altLang="en-US">
                <a:latin typeface="Times New Roman" panose="02020603050405020304" pitchFamily="18" charset="0"/>
                <a:cs typeface="Times New Roman" panose="02020603050405020304" pitchFamily="18" charset="0"/>
              </a:rPr>
              <a:t>:  The study of climate.</a:t>
            </a:r>
          </a:p>
          <a:p>
            <a:pPr eaLnBrk="1" hangingPunct="1">
              <a:buFontTx/>
              <a:buNone/>
            </a:pPr>
            <a:endParaRPr lang="en-US" altLang="en-US">
              <a:latin typeface="Times New Roman" panose="02020603050405020304" pitchFamily="18" charset="0"/>
              <a:cs typeface="Times New Roman" panose="02020603050405020304" pitchFamily="18" charset="0"/>
            </a:endParaRPr>
          </a:p>
          <a:p>
            <a:pPr eaLnBrk="1" hangingPunct="1">
              <a:buFontTx/>
              <a:buNone/>
            </a:pPr>
            <a:r>
              <a:rPr lang="en-US" altLang="en-US" b="1">
                <a:latin typeface="Times New Roman" panose="02020603050405020304" pitchFamily="18" charset="0"/>
                <a:cs typeface="Times New Roman" panose="02020603050405020304" pitchFamily="18" charset="0"/>
              </a:rPr>
              <a:t>Weather</a:t>
            </a:r>
            <a:r>
              <a:rPr lang="en-US" altLang="en-US">
                <a:latin typeface="Times New Roman" panose="02020603050405020304" pitchFamily="18" charset="0"/>
                <a:cs typeface="Times New Roman" panose="02020603050405020304" pitchFamily="18" charset="0"/>
              </a:rPr>
              <a:t> is the short-term physical conditions of the atmosphere.</a:t>
            </a:r>
          </a:p>
          <a:p>
            <a:pPr eaLnBrk="1" hangingPunct="1"/>
            <a:r>
              <a:rPr lang="en-US" altLang="en-US">
                <a:latin typeface="Times New Roman" panose="02020603050405020304" pitchFamily="18" charset="0"/>
                <a:cs typeface="Times New Roman" panose="02020603050405020304" pitchFamily="18" charset="0"/>
              </a:rPr>
              <a:t>Weather is based on minutes to hours to days up to weeks.</a:t>
            </a:r>
          </a:p>
          <a:p>
            <a:pPr eaLnBrk="1" hangingPunct="1"/>
            <a:r>
              <a:rPr lang="en-US" altLang="en-US">
                <a:latin typeface="Times New Roman" panose="02020603050405020304" pitchFamily="18" charset="0"/>
                <a:cs typeface="Times New Roman" panose="02020603050405020304" pitchFamily="18" charset="0"/>
              </a:rPr>
              <a:t>Air temperature</a:t>
            </a:r>
          </a:p>
          <a:p>
            <a:pPr eaLnBrk="1" hangingPunct="1"/>
            <a:r>
              <a:rPr lang="en-US" altLang="en-US">
                <a:latin typeface="Times New Roman" panose="02020603050405020304" pitchFamily="18" charset="0"/>
                <a:cs typeface="Times New Roman" panose="02020603050405020304" pitchFamily="18" charset="0"/>
              </a:rPr>
              <a:t>Cloud cover &amp; precipitation</a:t>
            </a:r>
          </a:p>
          <a:p>
            <a:pPr eaLnBrk="1" hangingPunct="1"/>
            <a:r>
              <a:rPr lang="en-US" altLang="en-US">
                <a:latin typeface="Times New Roman" panose="02020603050405020304" pitchFamily="18" charset="0"/>
                <a:cs typeface="Times New Roman" panose="02020603050405020304" pitchFamily="18" charset="0"/>
              </a:rPr>
              <a:t>Storms and winds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532"/>
    </mc:Choice>
    <mc:Fallback xmlns="">
      <p:transition spd="slow" advTm="4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28600" y="304800"/>
            <a:ext cx="8839200" cy="6053138"/>
          </a:xfrm>
          <a:noFill/>
          <a:extLst>
            <a:ext uri="{909E8E84-426E-40DD-AFC4-6F175D3DCCD1}">
              <a14:hiddenFill xmlns:a14="http://schemas.microsoft.com/office/drawing/2010/main">
                <a:solidFill>
                  <a:schemeClr val="tx1"/>
                </a:solidFill>
              </a14:hiddenFill>
            </a:ext>
          </a:extLst>
        </p:spPr>
      </p:pic>
      <p:sp>
        <p:nvSpPr>
          <p:cNvPr id="20483" name="TextBox 1"/>
          <p:cNvSpPr txBox="1">
            <a:spLocks noChangeArrowheads="1"/>
          </p:cNvSpPr>
          <p:nvPr/>
        </p:nvSpPr>
        <p:spPr bwMode="auto">
          <a:xfrm rot="16200000">
            <a:off x="-378617" y="3502819"/>
            <a:ext cx="1828800" cy="461963"/>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latin typeface="Times New Roman" panose="02020603050405020304" pitchFamily="18" charset="0"/>
                <a:cs typeface="Times New Roman" panose="02020603050405020304" pitchFamily="18" charset="0"/>
              </a:rPr>
              <a:t>Water vapor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57605147"/>
      </p:ext>
    </p:extLst>
  </p:cSld>
  <p:clrMapOvr>
    <a:masterClrMapping/>
  </p:clrMapOvr>
  <mc:AlternateContent xmlns:mc="http://schemas.openxmlformats.org/markup-compatibility/2006" xmlns:p14="http://schemas.microsoft.com/office/powerpoint/2010/main">
    <mc:Choice Requires="p14">
      <p:transition spd="slow" p14:dur="2000" advTm="179322"/>
    </mc:Choice>
    <mc:Fallback xmlns="">
      <p:transition spd="slow" advTm="17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sz="half" idx="1"/>
          </p:nvPr>
        </p:nvSpPr>
        <p:spPr>
          <a:xfrm>
            <a:off x="228600" y="381000"/>
            <a:ext cx="8534400" cy="3539430"/>
          </a:xfrm>
          <a:noFill/>
        </p:spPr>
        <p:txBody>
          <a:bodyPr wrap="square">
            <a:spAutoFit/>
          </a:bodyPr>
          <a:lstStyle/>
          <a:p>
            <a:pPr eaLnBrk="1" hangingPunct="1">
              <a:spcBef>
                <a:spcPct val="0"/>
              </a:spcBef>
              <a:buFontTx/>
              <a:buNone/>
            </a:pPr>
            <a:r>
              <a:rPr lang="en-US" altLang="en-US" sz="2800" b="1" dirty="0" smtClean="0">
                <a:latin typeface="Times New Roman" panose="02020603050405020304" pitchFamily="18" charset="0"/>
                <a:cs typeface="Times New Roman" panose="02020603050405020304" pitchFamily="18" charset="0"/>
              </a:rPr>
              <a:t>Relative humidity </a:t>
            </a:r>
            <a:r>
              <a:rPr lang="en-US" altLang="en-US" sz="2800" dirty="0" smtClean="0">
                <a:latin typeface="Times New Roman" panose="02020603050405020304" pitchFamily="18" charset="0"/>
                <a:cs typeface="Times New Roman" panose="02020603050405020304" pitchFamily="18" charset="0"/>
              </a:rPr>
              <a:t>is reported as a percentage.</a:t>
            </a:r>
          </a:p>
          <a:p>
            <a:pPr eaLnBrk="1" hangingPunct="1">
              <a:spcBef>
                <a:spcPct val="0"/>
              </a:spcBef>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spcBef>
                <a:spcPct val="0"/>
              </a:spcBef>
            </a:pPr>
            <a:r>
              <a:rPr lang="en-US" altLang="en-US" sz="2800" dirty="0" smtClean="0">
                <a:latin typeface="Times New Roman" panose="02020603050405020304" pitchFamily="18" charset="0"/>
                <a:cs typeface="Times New Roman" panose="02020603050405020304" pitchFamily="18" charset="0"/>
              </a:rPr>
              <a:t>RH = 100%, the air is saturated and holding the maximum amount of water vapor it can hold.</a:t>
            </a:r>
          </a:p>
          <a:p>
            <a:pPr eaLnBrk="1" hangingPunct="1">
              <a:spcBef>
                <a:spcPct val="0"/>
              </a:spcBef>
            </a:pPr>
            <a:endParaRPr lang="en-US" altLang="en-US" sz="2800" dirty="0" smtClean="0">
              <a:latin typeface="Times New Roman" panose="02020603050405020304" pitchFamily="18" charset="0"/>
              <a:cs typeface="Times New Roman" panose="02020603050405020304" pitchFamily="18" charset="0"/>
            </a:endParaRPr>
          </a:p>
          <a:p>
            <a:pPr eaLnBrk="1" hangingPunct="1">
              <a:spcBef>
                <a:spcPct val="0"/>
              </a:spcBef>
            </a:pPr>
            <a:r>
              <a:rPr lang="en-US" altLang="en-US" sz="2800" dirty="0" smtClean="0">
                <a:latin typeface="Times New Roman" panose="02020603050405020304" pitchFamily="18" charset="0"/>
                <a:cs typeface="Times New Roman" panose="02020603050405020304" pitchFamily="18" charset="0"/>
              </a:rPr>
              <a:t>RH &lt; 100%, the air is </a:t>
            </a:r>
            <a:r>
              <a:rPr lang="en-US" altLang="en-US" sz="2800" dirty="0" err="1" smtClean="0">
                <a:latin typeface="Times New Roman" panose="02020603050405020304" pitchFamily="18" charset="0"/>
                <a:cs typeface="Times New Roman" panose="02020603050405020304" pitchFamily="18" charset="0"/>
              </a:rPr>
              <a:t>undersaturated</a:t>
            </a:r>
            <a:r>
              <a:rPr lang="en-US" altLang="en-US" sz="2800" dirty="0" smtClean="0">
                <a:latin typeface="Times New Roman" panose="02020603050405020304" pitchFamily="18" charset="0"/>
                <a:cs typeface="Times New Roman" panose="02020603050405020304" pitchFamily="18" charset="0"/>
              </a:rPr>
              <a:t>.  More evaporation can happen and the air can gain more water vapor.</a:t>
            </a:r>
          </a:p>
        </p:txBody>
      </p:sp>
      <mc:AlternateContent xmlns:mc="http://schemas.openxmlformats.org/markup-compatibility/2006" xmlns:a14="http://schemas.microsoft.com/office/drawing/2010/main">
        <mc:Choice Requires="a14">
          <p:sp>
            <p:nvSpPr>
              <p:cNvPr id="3" name="TextBox 2"/>
              <p:cNvSpPr txBox="1"/>
              <p:nvPr/>
            </p:nvSpPr>
            <p:spPr>
              <a:xfrm>
                <a:off x="609600" y="4724400"/>
                <a:ext cx="7620000" cy="8802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𝑅𝑒𝑙𝑎𝑡𝑖𝑣𝑒</m:t>
                      </m:r>
                      <m:r>
                        <a:rPr lang="en-US" sz="2800" b="0" i="1" smtClean="0">
                          <a:latin typeface="Cambria Math" panose="02040503050406030204" pitchFamily="18" charset="0"/>
                        </a:rPr>
                        <m:t> </m:t>
                      </m:r>
                      <m:r>
                        <a:rPr lang="en-US" sz="2800" b="0" i="1" smtClean="0">
                          <a:latin typeface="Cambria Math" panose="02040503050406030204" pitchFamily="18" charset="0"/>
                        </a:rPr>
                        <m:t>𝐻𝑢𝑚𝑖𝑑𝑖𝑡𝑦</m:t>
                      </m:r>
                      <m:r>
                        <a:rPr lang="en-US" sz="2800" b="0" i="1" smtClean="0">
                          <a:latin typeface="Cambria Math" panose="02040503050406030204" pitchFamily="18" charset="0"/>
                        </a:rPr>
                        <m:t>=100∙</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𝑊𝑎𝑡𝑒𝑟</m:t>
                          </m:r>
                          <m:r>
                            <a:rPr lang="en-US" sz="2800" b="0" i="1" smtClean="0">
                              <a:latin typeface="Cambria Math" panose="02040503050406030204" pitchFamily="18" charset="0"/>
                            </a:rPr>
                            <m:t> </m:t>
                          </m:r>
                          <m:r>
                            <a:rPr lang="en-US" sz="2800" b="0" i="1" smtClean="0">
                              <a:latin typeface="Cambria Math" panose="02040503050406030204" pitchFamily="18" charset="0"/>
                            </a:rPr>
                            <m:t>𝑉𝑎𝑝𝑜𝑟</m:t>
                          </m:r>
                        </m:num>
                        <m:den>
                          <m:r>
                            <a:rPr lang="en-US" sz="2800" b="0" i="1" smtClean="0">
                              <a:latin typeface="Cambria Math" panose="02040503050406030204" pitchFamily="18" charset="0"/>
                            </a:rPr>
                            <m:t>𝑀𝑎𝑥𝑖𝑚𝑢𝑚</m:t>
                          </m:r>
                          <m:r>
                            <a:rPr lang="en-US" sz="2800" b="0" i="1" smtClean="0">
                              <a:latin typeface="Cambria Math" panose="02040503050406030204" pitchFamily="18" charset="0"/>
                            </a:rPr>
                            <m:t> </m:t>
                          </m:r>
                          <m:r>
                            <a:rPr lang="en-US" sz="2800" b="0" i="1" smtClean="0">
                              <a:latin typeface="Cambria Math" panose="02040503050406030204" pitchFamily="18" charset="0"/>
                            </a:rPr>
                            <m:t>𝐶𝑎𝑝𝑎𝑐𝑖𝑡𝑦</m:t>
                          </m:r>
                          <m:r>
                            <a:rPr lang="en-US" sz="2800" b="0" i="1" smtClean="0">
                              <a:latin typeface="Cambria Math" panose="02040503050406030204" pitchFamily="18" charset="0"/>
                            </a:rPr>
                            <m:t> </m:t>
                          </m:r>
                        </m:den>
                      </m:f>
                    </m:oMath>
                  </m:oMathPara>
                </a14:m>
                <a:endParaRPr lang="en-US" sz="2800" dirty="0">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9600" y="4724400"/>
                <a:ext cx="7620000" cy="880241"/>
              </a:xfrm>
              <a:prstGeom prst="rect">
                <a:avLst/>
              </a:prstGeom>
              <a:blipFill>
                <a:blip r:embed="rId4"/>
                <a:stretch>
                  <a:fillRect/>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83653197"/>
      </p:ext>
    </p:extLst>
  </p:cSld>
  <p:clrMapOvr>
    <a:masterClrMapping/>
  </p:clrMapOvr>
  <mc:AlternateContent xmlns:mc="http://schemas.openxmlformats.org/markup-compatibility/2006" xmlns:p14="http://schemas.microsoft.com/office/powerpoint/2010/main">
    <mc:Choice Requires="p14">
      <p:transition spd="slow" p14:dur="2000" advTm="89900"/>
    </mc:Choice>
    <mc:Fallback xmlns="">
      <p:transition spd="slow" advTm="8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381000"/>
            <a:ext cx="8229600" cy="6019800"/>
          </a:xfrm>
        </p:spPr>
        <p:txBody>
          <a:bodyPr/>
          <a:lstStyle/>
          <a:p>
            <a:pPr eaLnBrk="1" hangingPunct="1">
              <a:buFontTx/>
              <a:buNone/>
            </a:pPr>
            <a:r>
              <a:rPr lang="en-US" altLang="en-US" sz="2800" b="1" dirty="0" smtClean="0">
                <a:latin typeface="Times New Roman" panose="02020603050405020304" pitchFamily="18" charset="0"/>
                <a:cs typeface="Times New Roman" panose="02020603050405020304" pitchFamily="18" charset="0"/>
              </a:rPr>
              <a:t>Dew Point Temperature </a:t>
            </a:r>
            <a:r>
              <a:rPr lang="en-US" altLang="en-US" sz="2800" dirty="0" smtClean="0">
                <a:latin typeface="Times New Roman" panose="02020603050405020304" pitchFamily="18" charset="0"/>
                <a:cs typeface="Times New Roman" panose="02020603050405020304" pitchFamily="18" charset="0"/>
              </a:rPr>
              <a:t>is the temperature of air at which a cooling air mass will reach saturation (100% humidity).</a:t>
            </a:r>
          </a:p>
          <a:p>
            <a:pPr eaLnBrk="1" hangingPunct="1">
              <a:buFontTx/>
              <a:buNone/>
            </a:pPr>
            <a:endParaRPr lang="en-US" altLang="en-US" sz="2800" dirty="0">
              <a:latin typeface="Times New Roman" panose="02020603050405020304" pitchFamily="18" charset="0"/>
              <a:cs typeface="Times New Roman" panose="02020603050405020304" pitchFamily="18" charset="0"/>
            </a:endParaRPr>
          </a:p>
          <a:p>
            <a:pPr eaLnBrk="1" hangingPunct="1">
              <a:buFontTx/>
              <a:buNone/>
            </a:pPr>
            <a:r>
              <a:rPr lang="en-US" altLang="en-US" sz="2800" dirty="0" smtClean="0">
                <a:latin typeface="Times New Roman" panose="02020603050405020304" pitchFamily="18" charset="0"/>
                <a:cs typeface="Times New Roman" panose="02020603050405020304" pitchFamily="18" charset="0"/>
              </a:rPr>
              <a:t>At the dew point temperature, the </a:t>
            </a:r>
            <a:r>
              <a:rPr lang="en-US" altLang="en-US" sz="2800" i="1" dirty="0" smtClean="0">
                <a:latin typeface="Times New Roman" panose="02020603050405020304" pitchFamily="18" charset="0"/>
                <a:cs typeface="Times New Roman" panose="02020603050405020304" pitchFamily="18" charset="0"/>
              </a:rPr>
              <a:t>amount of water vapor in the air is exactly at the maximum amount that the air can hold at that temperature</a:t>
            </a:r>
            <a:r>
              <a:rPr lang="en-US" altLang="en-US" sz="2800" dirty="0" smtClean="0">
                <a:latin typeface="Times New Roman" panose="02020603050405020304" pitchFamily="18" charset="0"/>
                <a:cs typeface="Times New Roman" panose="02020603050405020304" pitchFamily="18" charset="0"/>
              </a:rPr>
              <a:t>.</a:t>
            </a:r>
          </a:p>
          <a:p>
            <a:pPr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buFontTx/>
              <a:buNone/>
            </a:pPr>
            <a:r>
              <a:rPr lang="en-US" altLang="en-US" sz="2800" dirty="0" smtClean="0">
                <a:latin typeface="Times New Roman" panose="02020603050405020304" pitchFamily="18" charset="0"/>
                <a:cs typeface="Times New Roman" panose="02020603050405020304" pitchFamily="18" charset="0"/>
              </a:rPr>
              <a:t>Remember, as air cools, the volume of the air contracts and the air will be able to hold lesser and lesser water vapor.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72869731"/>
      </p:ext>
    </p:extLst>
  </p:cSld>
  <p:clrMapOvr>
    <a:masterClrMapping/>
  </p:clrMapOvr>
  <mc:AlternateContent xmlns:mc="http://schemas.openxmlformats.org/markup-compatibility/2006" xmlns:p14="http://schemas.microsoft.com/office/powerpoint/2010/main">
    <mc:Choice Requires="p14">
      <p:transition spd="slow" p14:dur="2000" advTm="78014"/>
    </mc:Choice>
    <mc:Fallback xmlns="">
      <p:transition spd="slow" advTm="78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381000"/>
            <a:ext cx="8229600" cy="1371600"/>
          </a:xfrm>
        </p:spPr>
        <p:txBody>
          <a:bodyPr/>
          <a:lstStyle/>
          <a:p>
            <a:pPr eaLnBrk="1" hangingPunct="1">
              <a:buFontTx/>
              <a:buNone/>
            </a:pPr>
            <a:r>
              <a:rPr lang="en-US" altLang="en-US" sz="2800" b="1" dirty="0" smtClean="0">
                <a:latin typeface="Times New Roman" panose="02020603050405020304" pitchFamily="18" charset="0"/>
                <a:cs typeface="Times New Roman" panose="02020603050405020304" pitchFamily="18" charset="0"/>
              </a:rPr>
              <a:t>Lifting condensation level (LCL) </a:t>
            </a:r>
            <a:r>
              <a:rPr lang="en-US" altLang="en-US" sz="2800" dirty="0" smtClean="0">
                <a:latin typeface="Times New Roman" panose="02020603050405020304" pitchFamily="18" charset="0"/>
                <a:cs typeface="Times New Roman" panose="02020603050405020304" pitchFamily="18" charset="0"/>
              </a:rPr>
              <a:t>is the altitude or elevation at which a rising air mass reaches the dew point temperature.</a:t>
            </a:r>
          </a:p>
        </p:txBody>
      </p:sp>
      <p:pic>
        <p:nvPicPr>
          <p:cNvPr id="2" name="Picture 1"/>
          <p:cNvPicPr>
            <a:picLocks noChangeAspect="1"/>
          </p:cNvPicPr>
          <p:nvPr/>
        </p:nvPicPr>
        <p:blipFill rotWithShape="1">
          <a:blip r:embed="rId4"/>
          <a:srcRect l="4167" t="14122" r="30833" b="9212"/>
          <a:stretch/>
        </p:blipFill>
        <p:spPr>
          <a:xfrm>
            <a:off x="226142" y="1828800"/>
            <a:ext cx="5426765" cy="4800600"/>
          </a:xfrm>
          <a:prstGeom prst="rect">
            <a:avLst/>
          </a:prstGeom>
        </p:spPr>
      </p:pic>
      <p:sp>
        <p:nvSpPr>
          <p:cNvPr id="4" name="Rectangle 2"/>
          <p:cNvSpPr txBox="1">
            <a:spLocks noChangeArrowheads="1"/>
          </p:cNvSpPr>
          <p:nvPr/>
        </p:nvSpPr>
        <p:spPr bwMode="auto">
          <a:xfrm>
            <a:off x="5867400" y="1807029"/>
            <a:ext cx="3033893"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Tx/>
              <a:buNone/>
            </a:pPr>
            <a:r>
              <a:rPr lang="en-US" altLang="en-US" sz="2400" dirty="0" smtClean="0">
                <a:latin typeface="Times New Roman" panose="02020603050405020304" pitchFamily="18" charset="0"/>
                <a:cs typeface="Times New Roman" panose="02020603050405020304" pitchFamily="18" charset="0"/>
              </a:rPr>
              <a:t>Air temperature decreases as air rises.  Eventually it will cool to the dew point temperature.</a:t>
            </a:r>
          </a:p>
          <a:p>
            <a:pPr marL="0" indent="0" eaLnBrk="1" hangingPunct="1">
              <a:buFontTx/>
              <a:buNone/>
            </a:pPr>
            <a:endParaRPr lang="en-US" altLang="en-US" sz="2400" dirty="0">
              <a:latin typeface="Times New Roman" panose="02020603050405020304" pitchFamily="18" charset="0"/>
              <a:cs typeface="Times New Roman" panose="02020603050405020304" pitchFamily="18" charset="0"/>
            </a:endParaRPr>
          </a:p>
          <a:p>
            <a:pPr marL="0" indent="0" eaLnBrk="1" hangingPunct="1">
              <a:buFontTx/>
              <a:buNone/>
            </a:pPr>
            <a:r>
              <a:rPr lang="en-US" altLang="en-US" sz="2400" dirty="0" smtClean="0">
                <a:latin typeface="Times New Roman" panose="02020603050405020304" pitchFamily="18" charset="0"/>
                <a:cs typeface="Times New Roman" panose="02020603050405020304" pitchFamily="18" charset="0"/>
              </a:rPr>
              <a:t>The air cannot hold any more water vapor because is it at saturation.</a:t>
            </a:r>
          </a:p>
          <a:p>
            <a:pPr marL="0" indent="0" eaLnBrk="1" hangingPunct="1">
              <a:buFontTx/>
              <a:buNone/>
            </a:pPr>
            <a:endParaRPr lang="en-US" altLang="en-US" sz="2400" dirty="0">
              <a:latin typeface="Times New Roman" panose="02020603050405020304" pitchFamily="18" charset="0"/>
              <a:cs typeface="Times New Roman" panose="02020603050405020304" pitchFamily="18" charset="0"/>
            </a:endParaRPr>
          </a:p>
          <a:p>
            <a:pPr marL="0" indent="0" eaLnBrk="1" hangingPunct="1">
              <a:buFontTx/>
              <a:buNone/>
            </a:pPr>
            <a:r>
              <a:rPr lang="en-US" altLang="en-US" sz="2400" dirty="0" smtClean="0">
                <a:latin typeface="Times New Roman" panose="02020603050405020304" pitchFamily="18" charset="0"/>
                <a:cs typeface="Times New Roman" panose="02020603050405020304" pitchFamily="18" charset="0"/>
              </a:rPr>
              <a:t>Clouds start to form.</a:t>
            </a:r>
          </a:p>
        </p:txBody>
      </p:sp>
      <p:sp>
        <p:nvSpPr>
          <p:cNvPr id="5" name="TextBox 4"/>
          <p:cNvSpPr txBox="1"/>
          <p:nvPr/>
        </p:nvSpPr>
        <p:spPr>
          <a:xfrm>
            <a:off x="1371600" y="3657600"/>
            <a:ext cx="812800" cy="430887"/>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LCL</a:t>
            </a:r>
            <a:endParaRPr lang="en-US" sz="22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40453744"/>
      </p:ext>
    </p:extLst>
  </p:cSld>
  <p:clrMapOvr>
    <a:masterClrMapping/>
  </p:clrMapOvr>
  <mc:AlternateContent xmlns:mc="http://schemas.openxmlformats.org/markup-compatibility/2006" xmlns:p14="http://schemas.microsoft.com/office/powerpoint/2010/main">
    <mc:Choice Requires="p14">
      <p:transition spd="slow" p14:dur="2000" advTm="75852"/>
    </mc:Choice>
    <mc:Fallback xmlns="">
      <p:transition spd="slow" advTm="7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228600" y="304800"/>
            <a:ext cx="8839200" cy="6053138"/>
          </a:xfrm>
          <a:noFill/>
          <a:extLst>
            <a:ext uri="{909E8E84-426E-40DD-AFC4-6F175D3DCCD1}">
              <a14:hiddenFill xmlns:a14="http://schemas.microsoft.com/office/drawing/2010/main">
                <a:solidFill>
                  <a:schemeClr val="tx1"/>
                </a:solidFill>
              </a14:hiddenFill>
            </a:ext>
          </a:extLst>
        </p:spPr>
      </p:pic>
      <p:sp>
        <p:nvSpPr>
          <p:cNvPr id="20483" name="TextBox 1"/>
          <p:cNvSpPr txBox="1">
            <a:spLocks noChangeArrowheads="1"/>
          </p:cNvSpPr>
          <p:nvPr/>
        </p:nvSpPr>
        <p:spPr bwMode="auto">
          <a:xfrm rot="16200000">
            <a:off x="-378617" y="3502819"/>
            <a:ext cx="1828800" cy="461963"/>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latin typeface="Times New Roman" panose="02020603050405020304" pitchFamily="18" charset="0"/>
                <a:cs typeface="Times New Roman" panose="02020603050405020304" pitchFamily="18" charset="0"/>
              </a:rPr>
              <a:t>Water vapor</a:t>
            </a:r>
          </a:p>
        </p:txBody>
      </p:sp>
      <p:sp>
        <p:nvSpPr>
          <p:cNvPr id="5" name="Rectangle 4"/>
          <p:cNvSpPr/>
          <p:nvPr/>
        </p:nvSpPr>
        <p:spPr>
          <a:xfrm>
            <a:off x="5638800" y="4648201"/>
            <a:ext cx="2667000" cy="380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086600" y="4419602"/>
            <a:ext cx="228600" cy="22859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4572000" y="4572000"/>
            <a:ext cx="25146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73600" y="4597401"/>
            <a:ext cx="3124200" cy="769441"/>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Temperature decreases as air rises</a:t>
            </a:r>
            <a:endParaRPr lang="en-US" sz="2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524000" y="2324398"/>
            <a:ext cx="3505200" cy="1200329"/>
          </a:xfrm>
          <a:prstGeom prst="rect">
            <a:avLst/>
          </a:prstGeom>
          <a:solidFill>
            <a:schemeClr val="bg1"/>
          </a:solid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Saturation is reached at the dew point temperature (at the LCL)</a:t>
            </a:r>
            <a:endParaRPr lang="en-US" sz="2400" dirty="0">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3164682" y="3200400"/>
            <a:ext cx="1407318" cy="129540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12814477"/>
      </p:ext>
    </p:extLst>
  </p:cSld>
  <p:clrMapOvr>
    <a:masterClrMapping/>
  </p:clrMapOvr>
  <mc:AlternateContent xmlns:mc="http://schemas.openxmlformats.org/markup-compatibility/2006" xmlns:p14="http://schemas.microsoft.com/office/powerpoint/2010/main">
    <mc:Choice Requires="p14">
      <p:transition spd="slow" p14:dur="2000" advTm="118088"/>
    </mc:Choice>
    <mc:Fallback xmlns="">
      <p:transition spd="slow" advTm="11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381000"/>
            <a:ext cx="8229600" cy="6019800"/>
          </a:xfrm>
        </p:spPr>
        <p:txBody>
          <a:bodyPr/>
          <a:lstStyle/>
          <a:p>
            <a:pPr eaLnBrk="1" hangingPunct="1">
              <a:buFontTx/>
              <a:buNone/>
            </a:pPr>
            <a:r>
              <a:rPr lang="en-US" altLang="en-US" sz="2800" b="1" dirty="0" smtClean="0">
                <a:latin typeface="Times New Roman" panose="02020603050405020304" pitchFamily="18" charset="0"/>
                <a:cs typeface="Times New Roman" panose="02020603050405020304" pitchFamily="18" charset="0"/>
              </a:rPr>
              <a:t>Clouds</a:t>
            </a:r>
            <a:r>
              <a:rPr lang="en-US" altLang="en-US" sz="2800" dirty="0" smtClean="0">
                <a:latin typeface="Times New Roman" panose="02020603050405020304" pitchFamily="18" charset="0"/>
                <a:cs typeface="Times New Roman" panose="02020603050405020304" pitchFamily="18" charset="0"/>
              </a:rPr>
              <a:t> are buoyant masses of aerosols in Earth’s atmosphere.</a:t>
            </a:r>
          </a:p>
          <a:p>
            <a:pPr marL="0" indent="0" eaLnBrk="1" hangingPunct="1">
              <a:buNone/>
            </a:pPr>
            <a:endParaRPr lang="en-US" altLang="en-US" sz="2800" b="1" dirty="0" smtClean="0">
              <a:latin typeface="Times New Roman" panose="02020603050405020304" pitchFamily="18" charset="0"/>
              <a:cs typeface="Times New Roman" panose="02020603050405020304" pitchFamily="18" charset="0"/>
            </a:endParaRPr>
          </a:p>
          <a:p>
            <a:pPr eaLnBrk="1" hangingPunct="1"/>
            <a:r>
              <a:rPr lang="en-US" altLang="en-US" sz="2800" b="1" dirty="0" smtClean="0">
                <a:latin typeface="Times New Roman" panose="02020603050405020304" pitchFamily="18" charset="0"/>
                <a:cs typeface="Times New Roman" panose="02020603050405020304" pitchFamily="18" charset="0"/>
              </a:rPr>
              <a:t>Water-based clouds </a:t>
            </a:r>
            <a:r>
              <a:rPr lang="en-US" altLang="en-US" sz="2800" dirty="0" smtClean="0">
                <a:latin typeface="Times New Roman" panose="02020603050405020304" pitchFamily="18" charset="0"/>
                <a:cs typeface="Times New Roman" panose="02020603050405020304" pitchFamily="18" charset="0"/>
              </a:rPr>
              <a:t>are made of very tiny floating water droplets or ice crystals that are too light in mass to fall to the Earth.</a:t>
            </a:r>
          </a:p>
          <a:p>
            <a:pPr eaLnBrk="1" hangingPunct="1"/>
            <a:r>
              <a:rPr lang="en-US" altLang="en-US" sz="2800" dirty="0" smtClean="0">
                <a:latin typeface="Times New Roman" panose="02020603050405020304" pitchFamily="18" charset="0"/>
                <a:cs typeface="Times New Roman" panose="02020603050405020304" pitchFamily="18" charset="0"/>
              </a:rPr>
              <a:t>Clouds form when water vapor condenses to very tiny water droplets when an air mass cools to the </a:t>
            </a:r>
            <a:r>
              <a:rPr lang="en-US" altLang="en-US" sz="2800" b="1" dirty="0" smtClean="0">
                <a:latin typeface="Times New Roman" panose="02020603050405020304" pitchFamily="18" charset="0"/>
                <a:cs typeface="Times New Roman" panose="02020603050405020304" pitchFamily="18" charset="0"/>
              </a:rPr>
              <a:t>dew point temperature</a:t>
            </a:r>
            <a:r>
              <a:rPr lang="en-US" altLang="en-US" sz="2800" dirty="0" smtClean="0">
                <a:latin typeface="Times New Roman" panose="02020603050405020304" pitchFamily="18" charset="0"/>
                <a:cs typeface="Times New Roman" panose="02020603050405020304" pitchFamily="18" charset="0"/>
              </a:rPr>
              <a:t> and the air becomes </a:t>
            </a:r>
            <a:r>
              <a:rPr lang="en-US" altLang="en-US" sz="2800" b="1" dirty="0" smtClean="0">
                <a:latin typeface="Times New Roman" panose="02020603050405020304" pitchFamily="18" charset="0"/>
                <a:cs typeface="Times New Roman" panose="02020603050405020304" pitchFamily="18" charset="0"/>
              </a:rPr>
              <a:t>saturated</a:t>
            </a:r>
            <a:r>
              <a:rPr lang="en-US" altLang="en-US" sz="2800" dirty="0" smtClean="0">
                <a:latin typeface="Times New Roman" panose="02020603050405020304" pitchFamily="18" charset="0"/>
                <a:cs typeface="Times New Roman" panose="02020603050405020304" pitchFamily="18" charset="0"/>
              </a:rPr>
              <a:t>.</a:t>
            </a:r>
          </a:p>
          <a:p>
            <a:pPr eaLnBrk="1" hangingPunct="1"/>
            <a:r>
              <a:rPr lang="en-US" altLang="en-US" sz="2800" dirty="0" smtClean="0">
                <a:latin typeface="Times New Roman" panose="02020603050405020304" pitchFamily="18" charset="0"/>
                <a:cs typeface="Times New Roman" panose="02020603050405020304" pitchFamily="18" charset="0"/>
              </a:rPr>
              <a:t>Clouds that form at ground-level are called </a:t>
            </a:r>
            <a:r>
              <a:rPr lang="en-US" altLang="en-US" sz="2800" b="1" dirty="0" smtClean="0">
                <a:latin typeface="Times New Roman" panose="02020603050405020304" pitchFamily="18" charset="0"/>
                <a:cs typeface="Times New Roman" panose="02020603050405020304" pitchFamily="18" charset="0"/>
              </a:rPr>
              <a:t>fog</a:t>
            </a:r>
            <a:r>
              <a:rPr lang="en-US" altLang="en-US" sz="2800" dirty="0" smtClean="0">
                <a:latin typeface="Times New Roman" panose="02020603050405020304" pitchFamily="18" charset="0"/>
                <a:cs typeface="Times New Roman" panose="02020603050405020304" pitchFamily="18" charset="0"/>
              </a:rPr>
              <a:t>.</a:t>
            </a:r>
          </a:p>
          <a:p>
            <a:pPr eaLnBrk="1" hangingPunct="1"/>
            <a:endParaRPr lang="en-US" altLang="en-US" sz="2800" dirty="0" smtClean="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0109063"/>
      </p:ext>
    </p:extLst>
  </p:cSld>
  <p:clrMapOvr>
    <a:masterClrMapping/>
  </p:clrMapOvr>
  <mc:AlternateContent xmlns:mc="http://schemas.openxmlformats.org/markup-compatibility/2006" xmlns:p14="http://schemas.microsoft.com/office/powerpoint/2010/main">
    <mc:Choice Requires="p14">
      <p:transition spd="slow" p14:dur="2000" advTm="127016"/>
    </mc:Choice>
    <mc:Fallback xmlns="">
      <p:transition spd="slow" advTm="12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381000"/>
            <a:ext cx="8229600" cy="6019800"/>
          </a:xfrm>
        </p:spPr>
        <p:txBody>
          <a:bodyPr/>
          <a:lstStyle/>
          <a:p>
            <a:pPr eaLnBrk="1" hangingPunct="1">
              <a:buFontTx/>
              <a:buNone/>
            </a:pPr>
            <a:r>
              <a:rPr lang="en-US" altLang="en-US" sz="2800" b="1" dirty="0" smtClean="0">
                <a:latin typeface="Times New Roman" panose="02020603050405020304" pitchFamily="18" charset="0"/>
                <a:cs typeface="Times New Roman" panose="02020603050405020304" pitchFamily="18" charset="0"/>
              </a:rPr>
              <a:t>There are four classes of clouds</a:t>
            </a:r>
          </a:p>
          <a:p>
            <a:pPr eaLnBrk="1" hangingPunct="1"/>
            <a:r>
              <a:rPr lang="en-US" altLang="en-US" sz="2800" dirty="0" smtClean="0">
                <a:latin typeface="Times New Roman" panose="02020603050405020304" pitchFamily="18" charset="0"/>
                <a:cs typeface="Times New Roman" panose="02020603050405020304" pitchFamily="18" charset="0"/>
              </a:rPr>
              <a:t>Cumuliform clouds (cumulus clouds)</a:t>
            </a:r>
          </a:p>
          <a:p>
            <a:pPr eaLnBrk="1" hangingPunct="1"/>
            <a:r>
              <a:rPr lang="en-US" altLang="en-US" sz="2800" dirty="0" err="1" smtClean="0">
                <a:latin typeface="Times New Roman" panose="02020603050405020304" pitchFamily="18" charset="0"/>
                <a:cs typeface="Times New Roman" panose="02020603050405020304" pitchFamily="18" charset="0"/>
              </a:rPr>
              <a:t>Stratiform</a:t>
            </a:r>
            <a:r>
              <a:rPr lang="en-US" altLang="en-US" sz="2800" dirty="0" smtClean="0">
                <a:latin typeface="Times New Roman" panose="02020603050405020304" pitchFamily="18" charset="0"/>
                <a:cs typeface="Times New Roman" panose="02020603050405020304" pitchFamily="18" charset="0"/>
              </a:rPr>
              <a:t> clouds (stratus clouds)</a:t>
            </a:r>
          </a:p>
          <a:p>
            <a:pPr eaLnBrk="1" hangingPunct="1"/>
            <a:r>
              <a:rPr lang="en-US" altLang="en-US" sz="2800" dirty="0" err="1" smtClean="0">
                <a:latin typeface="Times New Roman" panose="02020603050405020304" pitchFamily="18" charset="0"/>
                <a:cs typeface="Times New Roman" panose="02020603050405020304" pitchFamily="18" charset="0"/>
              </a:rPr>
              <a:t>Cirriform</a:t>
            </a:r>
            <a:r>
              <a:rPr lang="en-US" altLang="en-US" sz="2800" dirty="0" smtClean="0">
                <a:latin typeface="Times New Roman" panose="02020603050405020304" pitchFamily="18" charset="0"/>
                <a:cs typeface="Times New Roman" panose="02020603050405020304" pitchFamily="18" charset="0"/>
              </a:rPr>
              <a:t> clouds (cirrus clouds)</a:t>
            </a:r>
          </a:p>
          <a:p>
            <a:pPr eaLnBrk="1" hangingPunct="1"/>
            <a:r>
              <a:rPr lang="en-US" altLang="en-US" sz="2800" dirty="0" smtClean="0">
                <a:latin typeface="Times New Roman" panose="02020603050405020304" pitchFamily="18" charset="0"/>
                <a:cs typeface="Times New Roman" panose="02020603050405020304" pitchFamily="18" charset="0"/>
              </a:rPr>
              <a:t>Nimbus clouds</a:t>
            </a:r>
          </a:p>
          <a:p>
            <a:pPr marL="0" indent="0" eaLnBrk="1" hangingPunct="1">
              <a:buNone/>
            </a:pPr>
            <a:endParaRPr lang="en-US" altLang="en-US" sz="2800" dirty="0">
              <a:latin typeface="Times New Roman" panose="02020603050405020304" pitchFamily="18" charset="0"/>
              <a:cs typeface="Times New Roman" panose="02020603050405020304" pitchFamily="18" charset="0"/>
            </a:endParaRPr>
          </a:p>
          <a:p>
            <a:pPr marL="0" indent="0" eaLnBrk="1" hangingPunct="1">
              <a:buNone/>
            </a:pPr>
            <a:r>
              <a:rPr lang="en-US" altLang="en-US" sz="2800" dirty="0" smtClean="0">
                <a:latin typeface="Times New Roman" panose="02020603050405020304" pitchFamily="18" charset="0"/>
                <a:cs typeface="Times New Roman" panose="02020603050405020304" pitchFamily="18" charset="0"/>
              </a:rPr>
              <a:t>Each type of cloud forms at different altitudes under different weather conditions.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18675751"/>
      </p:ext>
    </p:extLst>
  </p:cSld>
  <p:clrMapOvr>
    <a:masterClrMapping/>
  </p:clrMapOvr>
  <mc:AlternateContent xmlns:mc="http://schemas.openxmlformats.org/markup-compatibility/2006" xmlns:p14="http://schemas.microsoft.com/office/powerpoint/2010/main">
    <mc:Choice Requires="p14">
      <p:transition spd="slow" p14:dur="2000" advTm="34943"/>
    </mc:Choice>
    <mc:Fallback xmlns="">
      <p:transition spd="slow" advTm="3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829300" y="381000"/>
            <a:ext cx="3162300" cy="1524000"/>
          </a:xfrm>
        </p:spPr>
        <p:txBody>
          <a:bodyPr/>
          <a:lstStyle/>
          <a:p>
            <a:pPr marL="0" indent="0" eaLnBrk="1" hangingPunct="1">
              <a:buFontTx/>
              <a:buNone/>
            </a:pPr>
            <a:r>
              <a:rPr lang="en-US" altLang="en-US" sz="2800" b="1" dirty="0" smtClean="0">
                <a:latin typeface="Times New Roman" panose="02020603050405020304" pitchFamily="18" charset="0"/>
                <a:cs typeface="Times New Roman" panose="02020603050405020304" pitchFamily="18" charset="0"/>
              </a:rPr>
              <a:t>Cumuliform clouds </a:t>
            </a:r>
            <a:r>
              <a:rPr lang="en-US" altLang="en-US" sz="2800" dirty="0" smtClean="0">
                <a:latin typeface="Times New Roman" panose="02020603050405020304" pitchFamily="18" charset="0"/>
                <a:cs typeface="Times New Roman" panose="02020603050405020304" pitchFamily="18" charset="0"/>
              </a:rPr>
              <a:t>(or </a:t>
            </a:r>
            <a:r>
              <a:rPr lang="en-US" altLang="en-US" sz="2800" b="1" dirty="0" smtClean="0">
                <a:latin typeface="Times New Roman" panose="02020603050405020304" pitchFamily="18" charset="0"/>
                <a:cs typeface="Times New Roman" panose="02020603050405020304" pitchFamily="18" charset="0"/>
              </a:rPr>
              <a:t>cumulus clouds</a:t>
            </a:r>
            <a:r>
              <a:rPr lang="en-US" altLang="en-US" sz="2800" dirty="0" smtClean="0">
                <a:latin typeface="Times New Roman" panose="02020603050405020304" pitchFamily="18" charset="0"/>
                <a:cs typeface="Times New Roman" panose="02020603050405020304" pitchFamily="18" charset="0"/>
              </a:rPr>
              <a:t>) are clouds that are 3-dimensional clouds with a “puffy”, “cotton-like” or “fluffy” appearance.</a:t>
            </a:r>
          </a:p>
          <a:p>
            <a:pPr marL="0" indent="0" eaLnBrk="1" hangingPunct="1">
              <a:buFontTx/>
              <a:buNone/>
            </a:pPr>
            <a:endParaRPr lang="en-US" altLang="en-US" sz="2800" dirty="0">
              <a:latin typeface="Times New Roman" panose="02020603050405020304" pitchFamily="18" charset="0"/>
              <a:cs typeface="Times New Roman" panose="02020603050405020304" pitchFamily="18" charset="0"/>
            </a:endParaRPr>
          </a:p>
          <a:p>
            <a:pPr marL="0" indent="0" eaLnBrk="1" hangingPunct="1">
              <a:buFontTx/>
              <a:buNone/>
            </a:pPr>
            <a:r>
              <a:rPr lang="en-US" altLang="en-US" sz="2800" dirty="0" smtClean="0">
                <a:latin typeface="Times New Roman" panose="02020603050405020304" pitchFamily="18" charset="0"/>
                <a:cs typeface="Times New Roman" panose="02020603050405020304" pitchFamily="18" charset="0"/>
              </a:rPr>
              <a:t>Cumulus clouds are low altitude clouds.</a:t>
            </a: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endParaRPr lang="en-US" altLang="en-US" sz="2800"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srcRect b="25926"/>
          <a:stretch/>
        </p:blipFill>
        <p:spPr>
          <a:xfrm>
            <a:off x="152400" y="228600"/>
            <a:ext cx="5486400" cy="3048000"/>
          </a:xfrm>
          <a:prstGeom prst="rect">
            <a:avLst/>
          </a:prstGeom>
        </p:spPr>
      </p:pic>
      <p:pic>
        <p:nvPicPr>
          <p:cNvPr id="3" name="Picture 2"/>
          <p:cNvPicPr>
            <a:picLocks noChangeAspect="1"/>
          </p:cNvPicPr>
          <p:nvPr/>
        </p:nvPicPr>
        <p:blipFill>
          <a:blip r:embed="rId5"/>
          <a:stretch>
            <a:fillRect/>
          </a:stretch>
        </p:blipFill>
        <p:spPr>
          <a:xfrm>
            <a:off x="444500" y="3429000"/>
            <a:ext cx="4902200" cy="326159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3259687"/>
      </p:ext>
    </p:extLst>
  </p:cSld>
  <p:clrMapOvr>
    <a:masterClrMapping/>
  </p:clrMapOvr>
  <mc:AlternateContent xmlns:mc="http://schemas.openxmlformats.org/markup-compatibility/2006" xmlns:p14="http://schemas.microsoft.com/office/powerpoint/2010/main">
    <mc:Choice Requires="p14">
      <p:transition spd="slow" p14:dur="2000" advTm="67075"/>
    </mc:Choice>
    <mc:Fallback xmlns="">
      <p:transition spd="slow" advTm="67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257800" y="381000"/>
            <a:ext cx="3733800" cy="5562600"/>
          </a:xfrm>
        </p:spPr>
        <p:txBody>
          <a:bodyPr/>
          <a:lstStyle/>
          <a:p>
            <a:pPr marL="0" indent="0" eaLnBrk="1" hangingPunct="1">
              <a:buFontTx/>
              <a:buNone/>
            </a:pPr>
            <a:r>
              <a:rPr lang="en-US" altLang="en-US" sz="2800" b="1" dirty="0" err="1" smtClean="0">
                <a:latin typeface="Times New Roman" panose="02020603050405020304" pitchFamily="18" charset="0"/>
                <a:cs typeface="Times New Roman" panose="02020603050405020304" pitchFamily="18" charset="0"/>
              </a:rPr>
              <a:t>Stratiform</a:t>
            </a:r>
            <a:r>
              <a:rPr lang="en-US" altLang="en-US" sz="2800" b="1" dirty="0" smtClean="0">
                <a:latin typeface="Times New Roman" panose="02020603050405020304" pitchFamily="18" charset="0"/>
                <a:cs typeface="Times New Roman" panose="02020603050405020304" pitchFamily="18" charset="0"/>
              </a:rPr>
              <a:t> clouds </a:t>
            </a:r>
            <a:r>
              <a:rPr lang="en-US" altLang="en-US" sz="2800" dirty="0" smtClean="0">
                <a:latin typeface="Times New Roman" panose="02020603050405020304" pitchFamily="18" charset="0"/>
                <a:cs typeface="Times New Roman" panose="02020603050405020304" pitchFamily="18" charset="0"/>
              </a:rPr>
              <a:t>(or </a:t>
            </a:r>
            <a:r>
              <a:rPr lang="en-US" altLang="en-US" sz="2800" b="1" dirty="0" smtClean="0">
                <a:latin typeface="Times New Roman" panose="02020603050405020304" pitchFamily="18" charset="0"/>
                <a:cs typeface="Times New Roman" panose="02020603050405020304" pitchFamily="18" charset="0"/>
              </a:rPr>
              <a:t>stratus clouds</a:t>
            </a:r>
            <a:r>
              <a:rPr lang="en-US" altLang="en-US" sz="2800" dirty="0" smtClean="0">
                <a:latin typeface="Times New Roman" panose="02020603050405020304" pitchFamily="18" charset="0"/>
                <a:cs typeface="Times New Roman" panose="02020603050405020304" pitchFamily="18" charset="0"/>
              </a:rPr>
              <a:t>) are clouds are clouds that look like “layers” .</a:t>
            </a: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r>
              <a:rPr lang="en-US" altLang="en-US" sz="2800" dirty="0" smtClean="0">
                <a:latin typeface="Times New Roman" panose="02020603050405020304" pitchFamily="18" charset="0"/>
                <a:cs typeface="Times New Roman" panose="02020603050405020304" pitchFamily="18" charset="0"/>
              </a:rPr>
              <a:t>Some are ceiling clouds.  Clouds that block out sunlight and gray the sky.</a:t>
            </a:r>
            <a:endParaRPr lang="en-US" altLang="en-US" sz="2800" dirty="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endParaRPr lang="en-US" altLang="en-US" sz="2800"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23344" y="152399"/>
            <a:ext cx="4501055" cy="3315777"/>
          </a:xfrm>
          <a:prstGeom prst="rect">
            <a:avLst/>
          </a:prstGeom>
        </p:spPr>
      </p:pic>
      <p:pic>
        <p:nvPicPr>
          <p:cNvPr id="5" name="Picture 4"/>
          <p:cNvPicPr>
            <a:picLocks noChangeAspect="1"/>
          </p:cNvPicPr>
          <p:nvPr/>
        </p:nvPicPr>
        <p:blipFill>
          <a:blip r:embed="rId5"/>
          <a:stretch>
            <a:fillRect/>
          </a:stretch>
        </p:blipFill>
        <p:spPr>
          <a:xfrm>
            <a:off x="223345" y="3581400"/>
            <a:ext cx="4616669" cy="306105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66627736"/>
      </p:ext>
    </p:extLst>
  </p:cSld>
  <p:clrMapOvr>
    <a:masterClrMapping/>
  </p:clrMapOvr>
  <mc:AlternateContent xmlns:mc="http://schemas.openxmlformats.org/markup-compatibility/2006">
    <mc:Choice xmlns:p14="http://schemas.microsoft.com/office/powerpoint/2010/main" Requires="p14">
      <p:transition spd="slow" p14:dur="2000" advTm="58964"/>
    </mc:Choice>
    <mc:Fallback>
      <p:transition spd="slow" advTm="5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257800" y="381000"/>
            <a:ext cx="3733800" cy="5562600"/>
          </a:xfrm>
        </p:spPr>
        <p:txBody>
          <a:bodyPr/>
          <a:lstStyle/>
          <a:p>
            <a:pPr marL="0" indent="0" eaLnBrk="1" hangingPunct="1">
              <a:buFontTx/>
              <a:buNone/>
            </a:pPr>
            <a:r>
              <a:rPr lang="en-US" altLang="en-US" sz="2800" b="1" dirty="0" err="1" smtClean="0">
                <a:latin typeface="Times New Roman" panose="02020603050405020304" pitchFamily="18" charset="0"/>
                <a:cs typeface="Times New Roman" panose="02020603050405020304" pitchFamily="18" charset="0"/>
              </a:rPr>
              <a:t>Cirriform</a:t>
            </a:r>
            <a:r>
              <a:rPr lang="en-US" altLang="en-US" sz="2800" b="1" dirty="0" smtClean="0">
                <a:latin typeface="Times New Roman" panose="02020603050405020304" pitchFamily="18" charset="0"/>
                <a:cs typeface="Times New Roman" panose="02020603050405020304" pitchFamily="18" charset="0"/>
              </a:rPr>
              <a:t> clouds </a:t>
            </a:r>
            <a:r>
              <a:rPr lang="en-US" altLang="en-US" sz="2800" dirty="0" smtClean="0">
                <a:latin typeface="Times New Roman" panose="02020603050405020304" pitchFamily="18" charset="0"/>
                <a:cs typeface="Times New Roman" panose="02020603050405020304" pitchFamily="18" charset="0"/>
              </a:rPr>
              <a:t>(or </a:t>
            </a:r>
            <a:r>
              <a:rPr lang="en-US" altLang="en-US" sz="2800" b="1" dirty="0" smtClean="0">
                <a:latin typeface="Times New Roman" panose="02020603050405020304" pitchFamily="18" charset="0"/>
                <a:cs typeface="Times New Roman" panose="02020603050405020304" pitchFamily="18" charset="0"/>
              </a:rPr>
              <a:t>cirrus clouds</a:t>
            </a:r>
            <a:r>
              <a:rPr lang="en-US" altLang="en-US" sz="2800" dirty="0" smtClean="0">
                <a:latin typeface="Times New Roman" panose="02020603050405020304" pitchFamily="18" charset="0"/>
                <a:cs typeface="Times New Roman" panose="02020603050405020304" pitchFamily="18" charset="0"/>
              </a:rPr>
              <a:t>) are clouds are clouds that look “curly” or “</a:t>
            </a:r>
            <a:r>
              <a:rPr lang="en-US" altLang="en-US" sz="2800" dirty="0" err="1" smtClean="0">
                <a:latin typeface="Times New Roman" panose="02020603050405020304" pitchFamily="18" charset="0"/>
                <a:cs typeface="Times New Roman" panose="02020603050405020304" pitchFamily="18" charset="0"/>
              </a:rPr>
              <a:t>whispy</a:t>
            </a:r>
            <a:r>
              <a:rPr lang="en-US" altLang="en-US" sz="2800" dirty="0" smtClean="0">
                <a:latin typeface="Times New Roman" panose="02020603050405020304" pitchFamily="18" charset="0"/>
                <a:cs typeface="Times New Roman" panose="02020603050405020304" pitchFamily="18" charset="0"/>
              </a:rPr>
              <a:t>”.</a:t>
            </a: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r>
              <a:rPr lang="en-US" altLang="en-US" sz="2800" dirty="0" smtClean="0">
                <a:latin typeface="Times New Roman" panose="02020603050405020304" pitchFamily="18" charset="0"/>
                <a:cs typeface="Times New Roman" panose="02020603050405020304" pitchFamily="18" charset="0"/>
              </a:rPr>
              <a:t>Cirrus clouds are very high in the atmosphere where there is little humidity.  Cirrus clouds tend to be made of tiny ice crystals.</a:t>
            </a:r>
            <a:endParaRPr lang="en-US" altLang="en-US" sz="2800" dirty="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endParaRPr lang="en-US" altLang="en-US" sz="28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304799" y="321128"/>
            <a:ext cx="4683701" cy="3107871"/>
          </a:xfrm>
          <a:prstGeom prst="rect">
            <a:avLst/>
          </a:prstGeom>
        </p:spPr>
      </p:pic>
      <p:pic>
        <p:nvPicPr>
          <p:cNvPr id="6" name="Picture 5"/>
          <p:cNvPicPr>
            <a:picLocks noChangeAspect="1"/>
          </p:cNvPicPr>
          <p:nvPr/>
        </p:nvPicPr>
        <p:blipFill>
          <a:blip r:embed="rId5"/>
          <a:stretch>
            <a:fillRect/>
          </a:stretch>
        </p:blipFill>
        <p:spPr>
          <a:xfrm>
            <a:off x="304798" y="3581400"/>
            <a:ext cx="4683701" cy="313222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51685285"/>
      </p:ext>
    </p:extLst>
  </p:cSld>
  <p:clrMapOvr>
    <a:masterClrMapping/>
  </p:clrMapOvr>
  <mc:AlternateContent xmlns:mc="http://schemas.openxmlformats.org/markup-compatibility/2006">
    <mc:Choice xmlns:p14="http://schemas.microsoft.com/office/powerpoint/2010/main" Requires="p14">
      <p:transition spd="slow" p14:dur="2000" advTm="42441"/>
    </mc:Choice>
    <mc:Fallback>
      <p:transition spd="slow" advTm="4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228600" y="1524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Within the troposphere, air temperature decreases (gets colder) with increasing altitude upward from mean sea level.  This is called the </a:t>
            </a:r>
            <a:r>
              <a:rPr lang="en-US" altLang="en-US" sz="2400" b="1">
                <a:latin typeface="Times New Roman" panose="02020603050405020304" pitchFamily="18" charset="0"/>
                <a:cs typeface="Times New Roman" panose="02020603050405020304" pitchFamily="18" charset="0"/>
              </a:rPr>
              <a:t>normal lapse rate</a:t>
            </a:r>
            <a:r>
              <a:rPr lang="en-US" altLang="en-US" sz="2400">
                <a:latin typeface="Times New Roman" panose="02020603050405020304" pitchFamily="18" charset="0"/>
                <a:cs typeface="Times New Roman" panose="02020603050405020304" pitchFamily="18" charset="0"/>
              </a:rPr>
              <a:t>.</a:t>
            </a:r>
          </a:p>
        </p:txBody>
      </p:sp>
      <p:pic>
        <p:nvPicPr>
          <p:cNvPr id="5123" name="Picture 1"/>
          <p:cNvPicPr>
            <a:picLocks noChangeAspect="1"/>
          </p:cNvPicPr>
          <p:nvPr/>
        </p:nvPicPr>
        <p:blipFill>
          <a:blip r:embed="rId4" cstate="print">
            <a:extLst>
              <a:ext uri="{28A0092B-C50C-407E-A947-70E740481C1C}">
                <a14:useLocalDpi xmlns:a14="http://schemas.microsoft.com/office/drawing/2010/main" val="0"/>
              </a:ext>
            </a:extLst>
          </a:blip>
          <a:srcRect t="7103"/>
          <a:stretch>
            <a:fillRect/>
          </a:stretch>
        </p:blipFill>
        <p:spPr bwMode="auto">
          <a:xfrm>
            <a:off x="227013" y="1524000"/>
            <a:ext cx="61817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19200" y="1409700"/>
            <a:ext cx="4800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5" name="TextBox 3"/>
          <p:cNvSpPr txBox="1">
            <a:spLocks noChangeArrowheads="1"/>
          </p:cNvSpPr>
          <p:nvPr/>
        </p:nvSpPr>
        <p:spPr bwMode="auto">
          <a:xfrm>
            <a:off x="6397625" y="1752600"/>
            <a:ext cx="25939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latin typeface="Times New Roman" panose="02020603050405020304" pitchFamily="18" charset="0"/>
                <a:cs typeface="Times New Roman" panose="02020603050405020304" pitchFamily="18" charset="0"/>
              </a:rPr>
              <a:t>On average, the air temperature decreases by 6.4º C for every 1000 m increase in altitude.</a:t>
            </a:r>
          </a:p>
          <a:p>
            <a:pPr>
              <a:spcBef>
                <a:spcPct val="0"/>
              </a:spcBef>
              <a:buFontTx/>
              <a:buNone/>
            </a:pPr>
            <a:endParaRPr lang="en-US" altLang="en-US" sz="2400">
              <a:latin typeface="Times New Roman" panose="02020603050405020304" pitchFamily="18" charset="0"/>
              <a:cs typeface="Times New Roman" panose="02020603050405020304" pitchFamily="18" charset="0"/>
            </a:endParaRPr>
          </a:p>
          <a:p>
            <a:pPr>
              <a:spcBef>
                <a:spcPct val="0"/>
              </a:spcBef>
              <a:buFontTx/>
              <a:buNone/>
            </a:pPr>
            <a:r>
              <a:rPr lang="en-US" altLang="en-US" sz="2400">
                <a:latin typeface="Times New Roman" panose="02020603050405020304" pitchFamily="18" charset="0"/>
                <a:cs typeface="Times New Roman" panose="02020603050405020304" pitchFamily="18" charset="0"/>
              </a:rPr>
              <a:t>The air temperature also gets warmer by 6.4ºC for every 1000 m decrease in altitude.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784"/>
    </mc:Choice>
    <mc:Fallback xmlns="">
      <p:transition spd="slow" advTm="3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381000" y="191347"/>
            <a:ext cx="8610600" cy="1981200"/>
          </a:xfrm>
        </p:spPr>
        <p:txBody>
          <a:bodyPr/>
          <a:lstStyle/>
          <a:p>
            <a:pPr marL="0" indent="0" eaLnBrk="1" hangingPunct="1">
              <a:buFontTx/>
              <a:buNone/>
            </a:pPr>
            <a:r>
              <a:rPr lang="en-US" altLang="en-US" sz="2800" b="1" dirty="0" smtClean="0">
                <a:latin typeface="Times New Roman" panose="02020603050405020304" pitchFamily="18" charset="0"/>
                <a:cs typeface="Times New Roman" panose="02020603050405020304" pitchFamily="18" charset="0"/>
              </a:rPr>
              <a:t>Nimbus clouds </a:t>
            </a:r>
            <a:r>
              <a:rPr lang="en-US" altLang="en-US" sz="2800" dirty="0" smtClean="0">
                <a:latin typeface="Times New Roman" panose="02020603050405020304" pitchFamily="18" charset="0"/>
                <a:cs typeface="Times New Roman" panose="02020603050405020304" pitchFamily="18" charset="0"/>
              </a:rPr>
              <a:t>are rain clouds.  They tend to be cumulus clouds with a dark gray appearance.</a:t>
            </a: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endParaRPr lang="en-US" altLang="en-US" sz="2800"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914400" y="1447800"/>
            <a:ext cx="6553200" cy="49076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13920439"/>
      </p:ext>
    </p:extLst>
  </p:cSld>
  <p:clrMapOvr>
    <a:masterClrMapping/>
  </p:clrMapOvr>
  <mc:AlternateContent xmlns:mc="http://schemas.openxmlformats.org/markup-compatibility/2006">
    <mc:Choice xmlns:p14="http://schemas.microsoft.com/office/powerpoint/2010/main" Requires="p14">
      <p:transition spd="slow" p14:dur="2000" advTm="31047"/>
    </mc:Choice>
    <mc:Fallback>
      <p:transition spd="slow" advTm="3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381000" y="191346"/>
            <a:ext cx="8610600" cy="2323253"/>
          </a:xfrm>
        </p:spPr>
        <p:txBody>
          <a:bodyPr/>
          <a:lstStyle/>
          <a:p>
            <a:pPr marL="0" indent="0" eaLnBrk="1" hangingPunct="1">
              <a:buFontTx/>
              <a:buNone/>
            </a:pPr>
            <a:r>
              <a:rPr lang="en-US" altLang="en-US" sz="2400" b="1" dirty="0" smtClean="0">
                <a:latin typeface="Times New Roman" panose="02020603050405020304" pitchFamily="18" charset="0"/>
                <a:cs typeface="Times New Roman" panose="02020603050405020304" pitchFamily="18" charset="0"/>
              </a:rPr>
              <a:t>Cumulonimbus clouds </a:t>
            </a:r>
            <a:r>
              <a:rPr lang="en-US" altLang="en-US" sz="2400" dirty="0" smtClean="0">
                <a:latin typeface="Times New Roman" panose="02020603050405020304" pitchFamily="18" charset="0"/>
                <a:cs typeface="Times New Roman" panose="02020603050405020304" pitchFamily="18" charset="0"/>
              </a:rPr>
              <a:t>column clouds that form because very unstable humid air is rising very, very fast (convective uplift making strong low pressure).  As they form, very strong thunderstorms with damaging winds form.  They are sometimes called anvil clouds because of their shapes.</a:t>
            </a:r>
          </a:p>
          <a:p>
            <a:pPr marL="0" indent="0" eaLnBrk="1" hangingPunct="1">
              <a:buFontTx/>
              <a:buNone/>
            </a:pPr>
            <a:endParaRPr lang="en-US" altLang="en-US" sz="24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400" dirty="0" smtClean="0">
              <a:latin typeface="Times New Roman" panose="02020603050405020304" pitchFamily="18" charset="0"/>
              <a:cs typeface="Times New Roman" panose="02020603050405020304" pitchFamily="18" charset="0"/>
            </a:endParaRPr>
          </a:p>
          <a:p>
            <a:pPr marL="0" indent="0" eaLnBrk="1" hangingPunct="1">
              <a:buFontTx/>
              <a:buNone/>
            </a:pPr>
            <a:endParaRPr lang="en-US" altLang="en-US" sz="2400" dirty="0" smtClean="0">
              <a:latin typeface="Times New Roman" panose="02020603050405020304" pitchFamily="18" charset="0"/>
              <a:cs typeface="Times New Roman" panose="02020603050405020304" pitchFamily="18" charset="0"/>
            </a:endParaRPr>
          </a:p>
          <a:p>
            <a:pPr eaLnBrk="1" hangingPunct="1"/>
            <a:endParaRPr lang="en-US" altLang="en-US" sz="24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143000" y="2133600"/>
            <a:ext cx="6858000" cy="4572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84541489"/>
      </p:ext>
    </p:extLst>
  </p:cSld>
  <p:clrMapOvr>
    <a:masterClrMapping/>
  </p:clrMapOvr>
  <mc:AlternateContent xmlns:mc="http://schemas.openxmlformats.org/markup-compatibility/2006">
    <mc:Choice xmlns:p14="http://schemas.microsoft.com/office/powerpoint/2010/main" Requires="p14">
      <p:transition spd="slow" p14:dur="2000" advTm="65901"/>
    </mc:Choice>
    <mc:Fallback>
      <p:transition spd="slow" advTm="6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457200" y="381000"/>
            <a:ext cx="8229600" cy="3429000"/>
          </a:xfrm>
        </p:spPr>
        <p:txBody>
          <a:bodyPr/>
          <a:lstStyle/>
          <a:p>
            <a:pPr marL="0" indent="0" eaLnBrk="1" hangingPunct="1">
              <a:buNone/>
            </a:pPr>
            <a:r>
              <a:rPr lang="en-US" altLang="en-US" sz="2800" b="1" dirty="0" smtClean="0">
                <a:latin typeface="Times New Roman" panose="02020603050405020304" pitchFamily="18" charset="0"/>
                <a:cs typeface="Times New Roman" panose="02020603050405020304" pitchFamily="18" charset="0"/>
              </a:rPr>
              <a:t>Fog</a:t>
            </a:r>
            <a:r>
              <a:rPr lang="en-US" altLang="en-US" sz="2800" dirty="0" smtClean="0">
                <a:latin typeface="Times New Roman" panose="02020603050405020304" pitchFamily="18" charset="0"/>
                <a:cs typeface="Times New Roman" panose="02020603050405020304" pitchFamily="18" charset="0"/>
              </a:rPr>
              <a:t> is clouds that form at ground-level.</a:t>
            </a:r>
          </a:p>
          <a:p>
            <a:pPr eaLnBrk="1" hangingPunct="1"/>
            <a:r>
              <a:rPr lang="en-US" altLang="en-US" sz="2800" dirty="0" smtClean="0">
                <a:latin typeface="Times New Roman" panose="02020603050405020304" pitchFamily="18" charset="0"/>
                <a:cs typeface="Times New Roman" panose="02020603050405020304" pitchFamily="18" charset="0"/>
              </a:rPr>
              <a:t>The air temperature near the ground has cooled to the </a:t>
            </a:r>
            <a:r>
              <a:rPr lang="en-US" altLang="en-US" sz="2800" b="1" dirty="0" smtClean="0">
                <a:latin typeface="Times New Roman" panose="02020603050405020304" pitchFamily="18" charset="0"/>
                <a:cs typeface="Times New Roman" panose="02020603050405020304" pitchFamily="18" charset="0"/>
              </a:rPr>
              <a:t>dew point temperature</a:t>
            </a:r>
            <a:r>
              <a:rPr lang="en-US" altLang="en-US" sz="2800" dirty="0" smtClean="0">
                <a:latin typeface="Times New Roman" panose="02020603050405020304" pitchFamily="18" charset="0"/>
                <a:cs typeface="Times New Roman" panose="02020603050405020304" pitchFamily="18" charset="0"/>
              </a:rPr>
              <a:t>.</a:t>
            </a:r>
          </a:p>
          <a:p>
            <a:pPr eaLnBrk="1" hangingPunct="1"/>
            <a:r>
              <a:rPr lang="en-US" altLang="en-US" sz="2800" dirty="0" smtClean="0">
                <a:latin typeface="Times New Roman" panose="02020603050405020304" pitchFamily="18" charset="0"/>
                <a:cs typeface="Times New Roman" panose="02020603050405020304" pitchFamily="18" charset="0"/>
              </a:rPr>
              <a:t>The air reaches 100% relative humidity.</a:t>
            </a:r>
          </a:p>
          <a:p>
            <a:pPr eaLnBrk="1" hangingPunct="1"/>
            <a:r>
              <a:rPr lang="en-US" altLang="en-US" sz="2800" dirty="0" smtClean="0">
                <a:latin typeface="Times New Roman" panose="02020603050405020304" pitchFamily="18" charset="0"/>
                <a:cs typeface="Times New Roman" panose="02020603050405020304" pitchFamily="18" charset="0"/>
              </a:rPr>
              <a:t>Water vapor condenses billions of tiny water droplets that float in the air.</a:t>
            </a:r>
          </a:p>
          <a:p>
            <a:pPr eaLnBrk="1" hangingPunct="1"/>
            <a:r>
              <a:rPr lang="en-US" altLang="en-US" sz="2800" dirty="0" smtClean="0">
                <a:latin typeface="Times New Roman" panose="02020603050405020304" pitchFamily="18" charset="0"/>
                <a:cs typeface="Times New Roman" panose="02020603050405020304" pitchFamily="18" charset="0"/>
              </a:rPr>
              <a:t>Fog reduces visibility.</a:t>
            </a:r>
            <a:endParaRPr lang="en-US" altLang="en-US" sz="28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94323050"/>
      </p:ext>
    </p:extLst>
  </p:cSld>
  <p:clrMapOvr>
    <a:masterClrMapping/>
  </p:clrMapOvr>
  <mc:AlternateContent xmlns:mc="http://schemas.openxmlformats.org/markup-compatibility/2006">
    <mc:Choice xmlns:p14="http://schemas.microsoft.com/office/powerpoint/2010/main" Requires="p14">
      <p:transition spd="slow" p14:dur="2000" advTm="43891"/>
    </mc:Choice>
    <mc:Fallback>
      <p:transition spd="slow" advTm="4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1000" y="533400"/>
            <a:ext cx="8343900" cy="5562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73111296"/>
      </p:ext>
    </p:extLst>
  </p:cSld>
  <p:clrMapOvr>
    <a:masterClrMapping/>
  </p:clrMapOvr>
  <mc:AlternateContent xmlns:mc="http://schemas.openxmlformats.org/markup-compatibility/2006">
    <mc:Choice xmlns:p14="http://schemas.microsoft.com/office/powerpoint/2010/main" Requires="p14">
      <p:transition spd="slow" p14:dur="2000" advTm="59471"/>
    </mc:Choice>
    <mc:Fallback>
      <p:transition spd="slow" advTm="59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8382000" cy="120032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Valley fog</a:t>
            </a:r>
            <a:r>
              <a:rPr lang="en-US" sz="2400" dirty="0" smtClean="0">
                <a:latin typeface="Times New Roman" panose="02020603050405020304" pitchFamily="18" charset="0"/>
                <a:cs typeface="Times New Roman" panose="02020603050405020304" pitchFamily="18" charset="0"/>
              </a:rPr>
              <a:t>:  Colder denser air sinks into the valleys between mountains.  The colder air cools the air in the valley to temperatures below the dew point temperature.  Fog forms.</a:t>
            </a:r>
            <a:endParaRPr lang="en-US" sz="2400" dirty="0">
              <a:latin typeface="Times New Roman" panose="02020603050405020304" pitchFamily="18" charset="0"/>
              <a:cs typeface="Times New Roman" panose="02020603050405020304" pitchFamily="18" charset="0"/>
            </a:endParaRPr>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22" t="6040" r="2222"/>
          <a:stretch/>
        </p:blipFill>
        <p:spPr>
          <a:xfrm>
            <a:off x="685800" y="1355357"/>
            <a:ext cx="7315200" cy="5293008"/>
          </a:xfrm>
          <a:prstGeom prst="rect">
            <a:avLst/>
          </a:prstGeom>
          <a:noFill/>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19972962"/>
      </p:ext>
    </p:extLst>
  </p:cSld>
  <p:clrMapOvr>
    <a:masterClrMapping/>
  </p:clrMapOvr>
  <mc:AlternateContent xmlns:mc="http://schemas.openxmlformats.org/markup-compatibility/2006">
    <mc:Choice xmlns:p14="http://schemas.microsoft.com/office/powerpoint/2010/main" Requires="p14">
      <p:transition spd="slow" p14:dur="2000" advTm="29429"/>
    </mc:Choice>
    <mc:Fallback>
      <p:transition spd="slow" advTm="2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57200" y="533400"/>
            <a:ext cx="8001000" cy="5334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62560159"/>
      </p:ext>
    </p:extLst>
  </p:cSld>
  <p:clrMapOvr>
    <a:masterClrMapping/>
  </p:clrMapOvr>
  <mc:AlternateContent xmlns:mc="http://schemas.openxmlformats.org/markup-compatibility/2006">
    <mc:Choice xmlns:p14="http://schemas.microsoft.com/office/powerpoint/2010/main" Requires="p14">
      <p:transition spd="slow" p14:dur="2000" advTm="42694"/>
    </mc:Choice>
    <mc:Fallback>
      <p:transition spd="slow" advTm="4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8382000" cy="1569660"/>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Upslope fog</a:t>
            </a:r>
            <a:r>
              <a:rPr lang="en-US" sz="2400" dirty="0" smtClean="0">
                <a:latin typeface="Times New Roman" panose="02020603050405020304" pitchFamily="18" charset="0"/>
                <a:cs typeface="Times New Roman" panose="02020603050405020304" pitchFamily="18" charset="0"/>
              </a:rPr>
              <a:t>:  Humid air rises up mountain slopes and cools with increasing elevation.  Eventually, the rising air cools to the dew point temperature (at the LCL) forming fog.  Upslope fog tends to be near the summits of high mountains.</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838200" y="1828800"/>
            <a:ext cx="7115175" cy="480069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1446182"/>
      </p:ext>
    </p:extLst>
  </p:cSld>
  <p:clrMapOvr>
    <a:masterClrMapping/>
  </p:clrMapOvr>
  <mc:AlternateContent xmlns:mc="http://schemas.openxmlformats.org/markup-compatibility/2006">
    <mc:Choice xmlns:p14="http://schemas.microsoft.com/office/powerpoint/2010/main" Requires="p14">
      <p:transition spd="slow" p14:dur="2000" advTm="29882"/>
    </mc:Choice>
    <mc:Fallback>
      <p:transition spd="slow" advTm="2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81000" y="914400"/>
            <a:ext cx="8343254" cy="5181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01956960"/>
      </p:ext>
    </p:extLst>
  </p:cSld>
  <p:clrMapOvr>
    <a:masterClrMapping/>
  </p:clrMapOvr>
  <mc:AlternateContent xmlns:mc="http://schemas.openxmlformats.org/markup-compatibility/2006">
    <mc:Choice xmlns:p14="http://schemas.microsoft.com/office/powerpoint/2010/main" Requires="p14">
      <p:transition spd="slow" p14:dur="2000" advTm="39949"/>
    </mc:Choice>
    <mc:Fallback>
      <p:transition spd="slow" advTm="3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327" y="228600"/>
            <a:ext cx="8382000" cy="1569660"/>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Advection fog</a:t>
            </a:r>
            <a:r>
              <a:rPr lang="en-US" sz="2400" dirty="0" smtClean="0">
                <a:latin typeface="Times New Roman" panose="02020603050405020304" pitchFamily="18" charset="0"/>
                <a:cs typeface="Times New Roman" panose="02020603050405020304" pitchFamily="18" charset="0"/>
              </a:rPr>
              <a:t>:  A warmer humid air mass (from over land) is moved by winds over a colder surface (like a lake or ocean).  The air temperature rapidly cools to the dew point temperature and fog forms.  </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914400" y="1905000"/>
            <a:ext cx="6951854" cy="46805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57158426"/>
      </p:ext>
    </p:extLst>
  </p:cSld>
  <p:clrMapOvr>
    <a:masterClrMapping/>
  </p:clrMapOvr>
  <mc:AlternateContent xmlns:mc="http://schemas.openxmlformats.org/markup-compatibility/2006">
    <mc:Choice xmlns:p14="http://schemas.microsoft.com/office/powerpoint/2010/main" Requires="p14">
      <p:transition spd="slow" p14:dur="2000" advTm="33289"/>
    </mc:Choice>
    <mc:Fallback>
      <p:transition spd="slow" advTm="3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600" y="838200"/>
            <a:ext cx="7901066" cy="52578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13826288"/>
      </p:ext>
    </p:extLst>
  </p:cSld>
  <p:clrMapOvr>
    <a:masterClrMapping/>
  </p:clrMapOvr>
  <mc:AlternateContent xmlns:mc="http://schemas.openxmlformats.org/markup-compatibility/2006">
    <mc:Choice xmlns:p14="http://schemas.microsoft.com/office/powerpoint/2010/main" Requires="p14">
      <p:transition spd="slow" p14:dur="2000" advTm="60621"/>
    </mc:Choice>
    <mc:Fallback>
      <p:transition spd="slow" advTm="6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4">
            <a:extLst>
              <a:ext uri="{28A0092B-C50C-407E-A947-70E740481C1C}">
                <a14:useLocalDpi xmlns:a14="http://schemas.microsoft.com/office/drawing/2010/main" val="0"/>
              </a:ext>
            </a:extLst>
          </a:blip>
          <a:srcRect l="28125" t="10417" b="8333"/>
          <a:stretch>
            <a:fillRect/>
          </a:stretch>
        </p:blipFill>
        <p:spPr bwMode="auto">
          <a:xfrm>
            <a:off x="609600" y="304800"/>
            <a:ext cx="7010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709"/>
    </mc:Choice>
    <mc:Fallback xmlns="">
      <p:transition spd="slow" advTm="5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327" y="228600"/>
            <a:ext cx="8382000" cy="1569660"/>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Radiation fog</a:t>
            </a:r>
            <a:r>
              <a:rPr lang="en-US" sz="2400" dirty="0" smtClean="0">
                <a:latin typeface="Times New Roman" panose="02020603050405020304" pitchFamily="18" charset="0"/>
                <a:cs typeface="Times New Roman" panose="02020603050405020304" pitchFamily="18" charset="0"/>
              </a:rPr>
              <a:t>:  Earth’s surface releases infrared (heat) upward to the atmosphere and cools.  The surface cools quickly as it loses heat.  Next, the air above the surface cools to temperatures below the dew point temperature.  Fog forms.</a:t>
            </a:r>
            <a:endParaRPr lang="en-US" sz="2400" dirty="0">
              <a:latin typeface="Times New Roman" panose="02020603050405020304" pitchFamily="18" charset="0"/>
              <a:cs typeface="Times New Roman" panose="02020603050405020304" pitchFamily="18" charset="0"/>
            </a:endParaRPr>
          </a:p>
        </p:txBody>
      </p:sp>
      <p:pic>
        <p:nvPicPr>
          <p:cNvPr id="2050" name="Picture 2" descr="Image result for radiation f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821908"/>
            <a:ext cx="6940010" cy="481069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4411462"/>
      </p:ext>
    </p:extLst>
  </p:cSld>
  <p:clrMapOvr>
    <a:masterClrMapping/>
  </p:clrMapOvr>
  <mc:AlternateContent xmlns:mc="http://schemas.openxmlformats.org/markup-compatibility/2006">
    <mc:Choice xmlns:p14="http://schemas.microsoft.com/office/powerpoint/2010/main" Requires="p14">
      <p:transition spd="slow" p14:dur="2000" advTm="32933"/>
    </mc:Choice>
    <mc:Fallback>
      <p:transition spd="slow" advTm="3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914400"/>
            <a:ext cx="8153400" cy="542571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73147158"/>
      </p:ext>
    </p:extLst>
  </p:cSld>
  <p:clrMapOvr>
    <a:masterClrMapping/>
  </p:clrMapOvr>
  <mc:AlternateContent xmlns:mc="http://schemas.openxmlformats.org/markup-compatibility/2006">
    <mc:Choice xmlns:p14="http://schemas.microsoft.com/office/powerpoint/2010/main" Requires="p14">
      <p:transition spd="slow" p14:dur="2000" advTm="42694"/>
    </mc:Choice>
    <mc:Fallback>
      <p:transition spd="slow" advTm="4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327" y="228600"/>
            <a:ext cx="8382000" cy="1569660"/>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Precipitation fog</a:t>
            </a:r>
            <a:r>
              <a:rPr lang="en-US" sz="2400" dirty="0" smtClean="0">
                <a:latin typeface="Times New Roman" panose="02020603050405020304" pitchFamily="18" charset="0"/>
                <a:cs typeface="Times New Roman" panose="02020603050405020304" pitchFamily="18" charset="0"/>
              </a:rPr>
              <a:t>:  Forms during rain storms.  As rain falls, the raindrops begin to evaporate into water vapor  before they hit the ground. The water vapor condenses into ground level clouds as the air cools as the water evaporates.</a:t>
            </a: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381000" y="1981200"/>
            <a:ext cx="8459724" cy="46482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96479062"/>
      </p:ext>
    </p:extLst>
  </p:cSld>
  <p:clrMapOvr>
    <a:masterClrMapping/>
  </p:clrMapOvr>
  <mc:AlternateContent xmlns:mc="http://schemas.openxmlformats.org/markup-compatibility/2006">
    <mc:Choice xmlns:p14="http://schemas.microsoft.com/office/powerpoint/2010/main" Requires="p14">
      <p:transition spd="slow" p14:dur="2000" advTm="25734"/>
    </mc:Choice>
    <mc:Fallback>
      <p:transition spd="slow" advTm="2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p:cNvPicPr>
          <p:nvPr/>
        </p:nvPicPr>
        <p:blipFill>
          <a:blip r:embed="rId4">
            <a:extLst>
              <a:ext uri="{28A0092B-C50C-407E-A947-70E740481C1C}">
                <a14:useLocalDpi xmlns:a14="http://schemas.microsoft.com/office/drawing/2010/main" val="0"/>
              </a:ext>
            </a:extLst>
          </a:blip>
          <a:srcRect b="7716"/>
          <a:stretch>
            <a:fillRect/>
          </a:stretch>
        </p:blipFill>
        <p:spPr bwMode="auto">
          <a:xfrm>
            <a:off x="1447800" y="152400"/>
            <a:ext cx="6477000"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921"/>
    </mc:Choice>
    <mc:Fallback xmlns="">
      <p:transition spd="slow" advTm="3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81000" y="304800"/>
            <a:ext cx="8458200" cy="6096000"/>
          </a:xfrm>
        </p:spPr>
        <p:txBody>
          <a:bodyPr/>
          <a:lstStyle/>
          <a:p>
            <a:pPr eaLnBrk="1" hangingPunct="1">
              <a:buFontTx/>
              <a:buNone/>
            </a:pPr>
            <a:r>
              <a:rPr lang="en-US" altLang="en-US" smtClean="0">
                <a:latin typeface="Times New Roman" panose="02020603050405020304" pitchFamily="18" charset="0"/>
                <a:cs typeface="Times New Roman" panose="02020603050405020304" pitchFamily="18" charset="0"/>
              </a:rPr>
              <a:t>If water </a:t>
            </a:r>
            <a:r>
              <a:rPr lang="en-US" altLang="en-US" b="1" smtClean="0">
                <a:latin typeface="Times New Roman" panose="02020603050405020304" pitchFamily="18" charset="0"/>
                <a:cs typeface="Times New Roman" panose="02020603050405020304" pitchFamily="18" charset="0"/>
              </a:rPr>
              <a:t>gains heat </a:t>
            </a:r>
            <a:r>
              <a:rPr lang="en-US" altLang="en-US" smtClean="0">
                <a:latin typeface="Times New Roman" panose="02020603050405020304" pitchFamily="18" charset="0"/>
                <a:cs typeface="Times New Roman" panose="02020603050405020304" pitchFamily="18" charset="0"/>
              </a:rPr>
              <a:t>from the environment or from the air, the phases of water will change to a more energetic form.</a:t>
            </a:r>
          </a:p>
          <a:p>
            <a:pPr eaLnBrk="1" hangingPunct="1">
              <a:buFontTx/>
              <a:buNone/>
            </a:pPr>
            <a:endParaRPr lang="en-US" altLang="en-US" smtClean="0">
              <a:latin typeface="Times New Roman" panose="02020603050405020304" pitchFamily="18" charset="0"/>
              <a:cs typeface="Times New Roman" panose="02020603050405020304" pitchFamily="18" charset="0"/>
            </a:endParaRPr>
          </a:p>
          <a:p>
            <a:pPr eaLnBrk="1" hangingPunct="1">
              <a:buFontTx/>
              <a:buNone/>
            </a:pPr>
            <a:r>
              <a:rPr lang="en-US" altLang="en-US" smtClean="0">
                <a:solidFill>
                  <a:srgbClr val="000066"/>
                </a:solidFill>
                <a:latin typeface="Times New Roman" panose="02020603050405020304" pitchFamily="18" charset="0"/>
                <a:cs typeface="Times New Roman" panose="02020603050405020304" pitchFamily="18" charset="0"/>
              </a:rPr>
              <a:t>Evaporation:  Liquid H</a:t>
            </a:r>
            <a:r>
              <a:rPr lang="en-US" altLang="en-US" baseline="-25000" smtClean="0">
                <a:solidFill>
                  <a:srgbClr val="000066"/>
                </a:solidFill>
                <a:latin typeface="Times New Roman" panose="02020603050405020304" pitchFamily="18" charset="0"/>
                <a:cs typeface="Times New Roman" panose="02020603050405020304" pitchFamily="18" charset="0"/>
              </a:rPr>
              <a:t>2</a:t>
            </a:r>
            <a:r>
              <a:rPr lang="en-US" altLang="en-US" smtClean="0">
                <a:solidFill>
                  <a:srgbClr val="000066"/>
                </a:solidFill>
                <a:latin typeface="Times New Roman" panose="02020603050405020304" pitchFamily="18" charset="0"/>
                <a:cs typeface="Times New Roman" panose="02020603050405020304" pitchFamily="18" charset="0"/>
              </a:rPr>
              <a:t>O + Heat </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H</a:t>
            </a:r>
            <a:r>
              <a:rPr lang="en-US" altLang="en-US" baseline="-25000"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O vapor</a:t>
            </a:r>
          </a:p>
          <a:p>
            <a:pPr eaLnBrk="1" hangingPunct="1">
              <a:buFontTx/>
              <a:buNone/>
            </a:pP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Sublimation:   </a:t>
            </a:r>
            <a:r>
              <a:rPr lang="en-US" altLang="en-US" smtClean="0">
                <a:solidFill>
                  <a:srgbClr val="000066"/>
                </a:solidFill>
                <a:latin typeface="Times New Roman" panose="02020603050405020304" pitchFamily="18" charset="0"/>
                <a:cs typeface="Times New Roman" panose="02020603050405020304" pitchFamily="18" charset="0"/>
              </a:rPr>
              <a:t>ICE + Heat </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H</a:t>
            </a:r>
            <a:r>
              <a:rPr lang="en-US" altLang="en-US" baseline="-25000"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O vapor</a:t>
            </a:r>
          </a:p>
          <a:p>
            <a:pPr eaLnBrk="1" hangingPunct="1">
              <a:buFontTx/>
              <a:buNone/>
            </a:pP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Melting: </a:t>
            </a:r>
            <a:r>
              <a:rPr lang="en-US" altLang="en-US" smtClean="0">
                <a:solidFill>
                  <a:srgbClr val="000066"/>
                </a:solidFill>
                <a:latin typeface="Times New Roman" panose="02020603050405020304" pitchFamily="18" charset="0"/>
                <a:cs typeface="Times New Roman" panose="02020603050405020304" pitchFamily="18" charset="0"/>
              </a:rPr>
              <a:t>ICE + Heat </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H</a:t>
            </a:r>
            <a:r>
              <a:rPr lang="en-US" altLang="en-US" baseline="-25000"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O liquid</a:t>
            </a:r>
          </a:p>
          <a:p>
            <a:pPr eaLnBrk="1" hangingPunct="1">
              <a:buFontTx/>
              <a:buNone/>
            </a:pPr>
            <a:endPar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buFontTx/>
              <a:buNone/>
            </a:pPr>
            <a:r>
              <a:rPr lang="en-US" altLang="en-US" smtClean="0">
                <a:latin typeface="Times New Roman" panose="02020603050405020304" pitchFamily="18" charset="0"/>
                <a:cs typeface="Times New Roman" panose="02020603050405020304" pitchFamily="18" charset="0"/>
                <a:sym typeface="Wingdings" panose="05000000000000000000" pitchFamily="2" charset="2"/>
              </a:rPr>
              <a:t>The gain of heat by water in the atmosphere will cause the air temperature to get cooler.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795"/>
    </mc:Choice>
    <mc:Fallback xmlns="">
      <p:transition spd="slow" advTm="6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457200" y="304800"/>
            <a:ext cx="8229600" cy="6096000"/>
          </a:xfrm>
        </p:spPr>
        <p:txBody>
          <a:bodyPr/>
          <a:lstStyle/>
          <a:p>
            <a:pPr eaLnBrk="1" hangingPunct="1">
              <a:buFontTx/>
              <a:buNone/>
            </a:pPr>
            <a:r>
              <a:rPr lang="en-US" altLang="en-US" smtClean="0">
                <a:latin typeface="Times New Roman" panose="02020603050405020304" pitchFamily="18" charset="0"/>
                <a:cs typeface="Times New Roman" panose="02020603050405020304" pitchFamily="18" charset="0"/>
              </a:rPr>
              <a:t>If water </a:t>
            </a:r>
            <a:r>
              <a:rPr lang="en-US" altLang="en-US" b="1" smtClean="0">
                <a:latin typeface="Times New Roman" panose="02020603050405020304" pitchFamily="18" charset="0"/>
                <a:cs typeface="Times New Roman" panose="02020603050405020304" pitchFamily="18" charset="0"/>
              </a:rPr>
              <a:t>releases heat </a:t>
            </a:r>
            <a:r>
              <a:rPr lang="en-US" altLang="en-US" smtClean="0">
                <a:latin typeface="Times New Roman" panose="02020603050405020304" pitchFamily="18" charset="0"/>
                <a:cs typeface="Times New Roman" panose="02020603050405020304" pitchFamily="18" charset="0"/>
              </a:rPr>
              <a:t>to the environment and air, the phases of water will change to a less energetic form.</a:t>
            </a:r>
          </a:p>
          <a:p>
            <a:pPr eaLnBrk="1" hangingPunct="1">
              <a:buFontTx/>
              <a:buNone/>
            </a:pPr>
            <a:endParaRPr lang="en-US" altLang="en-US" smtClean="0">
              <a:latin typeface="Times New Roman" panose="02020603050405020304" pitchFamily="18" charset="0"/>
              <a:cs typeface="Times New Roman" panose="02020603050405020304" pitchFamily="18" charset="0"/>
            </a:endParaRPr>
          </a:p>
          <a:p>
            <a:pPr eaLnBrk="1" hangingPunct="1">
              <a:buFontTx/>
              <a:buNone/>
            </a:pPr>
            <a:r>
              <a:rPr lang="en-US" altLang="en-US" smtClean="0">
                <a:solidFill>
                  <a:srgbClr val="000066"/>
                </a:solidFill>
                <a:latin typeface="Times New Roman" panose="02020603050405020304" pitchFamily="18" charset="0"/>
                <a:cs typeface="Times New Roman" panose="02020603050405020304" pitchFamily="18" charset="0"/>
              </a:rPr>
              <a:t>Condensation: H</a:t>
            </a:r>
            <a:r>
              <a:rPr lang="en-US" altLang="en-US" baseline="-25000" smtClean="0">
                <a:solidFill>
                  <a:srgbClr val="000066"/>
                </a:solidFill>
                <a:latin typeface="Times New Roman" panose="02020603050405020304" pitchFamily="18" charset="0"/>
                <a:cs typeface="Times New Roman" panose="02020603050405020304" pitchFamily="18" charset="0"/>
              </a:rPr>
              <a:t>2</a:t>
            </a:r>
            <a:r>
              <a:rPr lang="en-US" altLang="en-US" smtClean="0">
                <a:solidFill>
                  <a:srgbClr val="000066"/>
                </a:solidFill>
                <a:latin typeface="Times New Roman" panose="02020603050405020304" pitchFamily="18" charset="0"/>
                <a:cs typeface="Times New Roman" panose="02020603050405020304" pitchFamily="18" charset="0"/>
              </a:rPr>
              <a:t>O vapor </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liquid H</a:t>
            </a:r>
            <a:r>
              <a:rPr lang="en-US" altLang="en-US" baseline="-25000"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2</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O + Heat</a:t>
            </a:r>
          </a:p>
          <a:p>
            <a:pPr eaLnBrk="1" hangingPunct="1">
              <a:buFontTx/>
              <a:buNone/>
            </a:pP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Deposition: </a:t>
            </a:r>
            <a:r>
              <a:rPr lang="en-US" altLang="en-US" smtClean="0">
                <a:solidFill>
                  <a:srgbClr val="000066"/>
                </a:solidFill>
                <a:latin typeface="Times New Roman" panose="02020603050405020304" pitchFamily="18" charset="0"/>
                <a:cs typeface="Times New Roman" panose="02020603050405020304" pitchFamily="18" charset="0"/>
              </a:rPr>
              <a:t>H</a:t>
            </a:r>
            <a:r>
              <a:rPr lang="en-US" altLang="en-US" baseline="-25000" smtClean="0">
                <a:solidFill>
                  <a:srgbClr val="000066"/>
                </a:solidFill>
                <a:latin typeface="Times New Roman" panose="02020603050405020304" pitchFamily="18" charset="0"/>
                <a:cs typeface="Times New Roman" panose="02020603050405020304" pitchFamily="18" charset="0"/>
              </a:rPr>
              <a:t>2</a:t>
            </a:r>
            <a:r>
              <a:rPr lang="en-US" altLang="en-US" smtClean="0">
                <a:solidFill>
                  <a:srgbClr val="000066"/>
                </a:solidFill>
                <a:latin typeface="Times New Roman" panose="02020603050405020304" pitchFamily="18" charset="0"/>
                <a:cs typeface="Times New Roman" panose="02020603050405020304" pitchFamily="18" charset="0"/>
              </a:rPr>
              <a:t>O vapor </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ICE + Heat</a:t>
            </a:r>
          </a:p>
          <a:p>
            <a:pPr eaLnBrk="1" hangingPunct="1">
              <a:buFontTx/>
              <a:buNone/>
            </a:pP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Freezing:	  </a:t>
            </a:r>
            <a:r>
              <a:rPr lang="en-US" altLang="en-US" smtClean="0">
                <a:solidFill>
                  <a:srgbClr val="000066"/>
                </a:solidFill>
                <a:latin typeface="Times New Roman" panose="02020603050405020304" pitchFamily="18" charset="0"/>
                <a:cs typeface="Times New Roman" panose="02020603050405020304" pitchFamily="18" charset="0"/>
              </a:rPr>
              <a:t>Liquid H</a:t>
            </a:r>
            <a:r>
              <a:rPr lang="en-US" altLang="en-US" baseline="-25000" smtClean="0">
                <a:solidFill>
                  <a:srgbClr val="000066"/>
                </a:solidFill>
                <a:latin typeface="Times New Roman" panose="02020603050405020304" pitchFamily="18" charset="0"/>
                <a:cs typeface="Times New Roman" panose="02020603050405020304" pitchFamily="18" charset="0"/>
              </a:rPr>
              <a:t>2</a:t>
            </a:r>
            <a:r>
              <a:rPr lang="en-US" altLang="en-US" smtClean="0">
                <a:solidFill>
                  <a:srgbClr val="000066"/>
                </a:solidFill>
                <a:latin typeface="Times New Roman" panose="02020603050405020304" pitchFamily="18" charset="0"/>
                <a:cs typeface="Times New Roman" panose="02020603050405020304" pitchFamily="18" charset="0"/>
              </a:rPr>
              <a:t>O </a:t>
            </a:r>
            <a:r>
              <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ICE + Latent Heat</a:t>
            </a:r>
          </a:p>
          <a:p>
            <a:pPr eaLnBrk="1" hangingPunct="1">
              <a:buFontTx/>
              <a:buNone/>
            </a:pPr>
            <a:endParaRPr lang="en-US" altLang="en-US" smtClean="0">
              <a:solidFill>
                <a:srgbClr val="000066"/>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buFontTx/>
              <a:buNone/>
            </a:pPr>
            <a:r>
              <a:rPr lang="en-US" altLang="en-US" smtClean="0">
                <a:latin typeface="Times New Roman" panose="02020603050405020304" pitchFamily="18" charset="0"/>
                <a:cs typeface="Times New Roman" panose="02020603050405020304" pitchFamily="18" charset="0"/>
                <a:sym typeface="Wingdings" panose="05000000000000000000" pitchFamily="2" charset="2"/>
              </a:rPr>
              <a:t>The release of heat by water in the atmosphere will cause air temperature to get warmer.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70"/>
    </mc:Choice>
    <mc:Fallback xmlns="">
      <p:transition spd="slow" advTm="5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4500"/>
            <a:ext cx="8382000" cy="5932488"/>
          </a:xfrm>
          <a:prstGeom prst="rect">
            <a:avLst/>
          </a:prstGeom>
          <a:solidFill>
            <a:schemeClr val="bg1"/>
          </a:solidFill>
          <a:ln w="9525">
            <a:solidFill>
              <a:schemeClr val="bg1"/>
            </a:solidFill>
            <a:miter lim="800000"/>
            <a:headEnd/>
            <a:tailEnd/>
          </a:ln>
        </p:spPr>
      </p:pic>
      <p:sp>
        <p:nvSpPr>
          <p:cNvPr id="13315" name="TextBox 5"/>
          <p:cNvSpPr txBox="1">
            <a:spLocks noChangeArrowheads="1"/>
          </p:cNvSpPr>
          <p:nvPr/>
        </p:nvSpPr>
        <p:spPr bwMode="auto">
          <a:xfrm>
            <a:off x="3505200" y="5562600"/>
            <a:ext cx="3124200" cy="5842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a:latin typeface="Times New Roman" panose="02020603050405020304" pitchFamily="18" charset="0"/>
                <a:cs typeface="Times New Roman" panose="02020603050405020304" pitchFamily="18" charset="0"/>
              </a:rPr>
              <a:t>deposition</a:t>
            </a:r>
          </a:p>
        </p:txBody>
      </p:sp>
      <p:pic>
        <p:nvPicPr>
          <p:cNvPr id="1331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t="7690" b="84396"/>
          <a:stretch>
            <a:fillRect/>
          </a:stretch>
        </p:blipFill>
        <p:spPr bwMode="auto">
          <a:xfrm>
            <a:off x="519113" y="292100"/>
            <a:ext cx="8334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t="88132"/>
          <a:stretch>
            <a:fillRect/>
          </a:stretch>
        </p:blipFill>
        <p:spPr bwMode="auto">
          <a:xfrm>
            <a:off x="457200" y="6007100"/>
            <a:ext cx="8334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8"/>
          <p:cNvSpPr txBox="1">
            <a:spLocks noChangeArrowheads="1"/>
          </p:cNvSpPr>
          <p:nvPr/>
        </p:nvSpPr>
        <p:spPr bwMode="auto">
          <a:xfrm>
            <a:off x="7239000" y="2971800"/>
            <a:ext cx="1371600" cy="5842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a:latin typeface="Times New Roman" panose="02020603050405020304" pitchFamily="18" charset="0"/>
                <a:cs typeface="Times New Roman" panose="02020603050405020304" pitchFamily="18" charset="0"/>
              </a:rPr>
              <a:t>vapor</a:t>
            </a:r>
          </a:p>
        </p:txBody>
      </p:sp>
      <p:sp>
        <p:nvSpPr>
          <p:cNvPr id="13319" name="TextBox 5"/>
          <p:cNvSpPr txBox="1">
            <a:spLocks noChangeArrowheads="1"/>
          </p:cNvSpPr>
          <p:nvPr/>
        </p:nvSpPr>
        <p:spPr bwMode="auto">
          <a:xfrm>
            <a:off x="3124200" y="749300"/>
            <a:ext cx="3124200" cy="5842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a:latin typeface="Times New Roman" panose="02020603050405020304" pitchFamily="18" charset="0"/>
                <a:cs typeface="Times New Roman" panose="02020603050405020304" pitchFamily="18" charset="0"/>
              </a:rPr>
              <a:t>Sublimation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151"/>
    </mc:Choice>
    <mc:Fallback xmlns="">
      <p:transition spd="slow" advTm="1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t="7692"/>
          <a:stretch>
            <a:fillRect/>
          </a:stretch>
        </p:blipFill>
        <p:spPr bwMode="auto">
          <a:xfrm>
            <a:off x="381000" y="533400"/>
            <a:ext cx="83343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45"/>
    </mc:Choice>
    <mc:Fallback xmlns="">
      <p:transition spd="slow" advTm="25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457200" y="381000"/>
            <a:ext cx="8229600" cy="6019800"/>
          </a:xfrm>
        </p:spPr>
        <p:txBody>
          <a:bodyPr/>
          <a:lstStyle/>
          <a:p>
            <a:pPr eaLnBrk="1" hangingPunct="1">
              <a:buFontTx/>
              <a:buNone/>
            </a:pPr>
            <a:r>
              <a:rPr lang="en-US" altLang="en-US" sz="2800" b="1" dirty="0" smtClean="0">
                <a:latin typeface="Times New Roman" panose="02020603050405020304" pitchFamily="18" charset="0"/>
                <a:cs typeface="Times New Roman" panose="02020603050405020304" pitchFamily="18" charset="0"/>
              </a:rPr>
              <a:t>Humidity</a:t>
            </a:r>
            <a:r>
              <a:rPr lang="en-US" altLang="en-US" sz="2800" dirty="0" smtClean="0">
                <a:latin typeface="Times New Roman" panose="02020603050405020304" pitchFamily="18" charset="0"/>
                <a:cs typeface="Times New Roman" panose="02020603050405020304" pitchFamily="18" charset="0"/>
              </a:rPr>
              <a:t>:  The quantity of water vapor in the atmosphere relative to the air’s </a:t>
            </a:r>
            <a:r>
              <a:rPr lang="en-US" altLang="en-US" sz="2800" b="1" dirty="0" smtClean="0">
                <a:latin typeface="Times New Roman" panose="02020603050405020304" pitchFamily="18" charset="0"/>
                <a:cs typeface="Times New Roman" panose="02020603050405020304" pitchFamily="18" charset="0"/>
              </a:rPr>
              <a:t>saturation point </a:t>
            </a:r>
            <a:r>
              <a:rPr lang="en-US" altLang="en-US" sz="2800" dirty="0" smtClean="0">
                <a:latin typeface="Times New Roman" panose="02020603050405020304" pitchFamily="18" charset="0"/>
                <a:cs typeface="Times New Roman" panose="02020603050405020304" pitchFamily="18" charset="0"/>
              </a:rPr>
              <a:t>at a given air temperature.</a:t>
            </a:r>
          </a:p>
          <a:p>
            <a:pPr eaLnBrk="1" hangingPunct="1">
              <a:buFontTx/>
              <a:buNone/>
            </a:pPr>
            <a:endParaRPr lang="en-US" altLang="en-US" sz="2800" dirty="0" smtClean="0">
              <a:latin typeface="Times New Roman" panose="02020603050405020304" pitchFamily="18" charset="0"/>
              <a:cs typeface="Times New Roman" panose="02020603050405020304" pitchFamily="18" charset="0"/>
            </a:endParaRPr>
          </a:p>
          <a:p>
            <a:pPr eaLnBrk="1" hangingPunct="1"/>
            <a:r>
              <a:rPr lang="en-US" altLang="en-US" sz="2800" dirty="0" smtClean="0">
                <a:latin typeface="Times New Roman" panose="02020603050405020304" pitchFamily="18" charset="0"/>
                <a:cs typeface="Times New Roman" panose="02020603050405020304" pitchFamily="18" charset="0"/>
              </a:rPr>
              <a:t>The </a:t>
            </a:r>
            <a:r>
              <a:rPr lang="en-US" altLang="en-US" sz="2800" b="1" dirty="0" smtClean="0">
                <a:latin typeface="Times New Roman" panose="02020603050405020304" pitchFamily="18" charset="0"/>
                <a:cs typeface="Times New Roman" panose="02020603050405020304" pitchFamily="18" charset="0"/>
              </a:rPr>
              <a:t>saturation point </a:t>
            </a:r>
            <a:r>
              <a:rPr lang="en-US" altLang="en-US" sz="2800" dirty="0" smtClean="0">
                <a:latin typeface="Times New Roman" panose="02020603050405020304" pitchFamily="18" charset="0"/>
                <a:cs typeface="Times New Roman" panose="02020603050405020304" pitchFamily="18" charset="0"/>
              </a:rPr>
              <a:t>is the maximum amount of water vapor that a volume of air can hold at a given temperature.</a:t>
            </a:r>
          </a:p>
          <a:p>
            <a:pPr eaLnBrk="1" hangingPunct="1"/>
            <a:r>
              <a:rPr lang="en-US" altLang="en-US" sz="2800" dirty="0" smtClean="0">
                <a:latin typeface="Times New Roman" panose="02020603050405020304" pitchFamily="18" charset="0"/>
                <a:cs typeface="Times New Roman" panose="02020603050405020304" pitchFamily="18" charset="0"/>
              </a:rPr>
              <a:t>The air is </a:t>
            </a:r>
            <a:r>
              <a:rPr lang="en-US" altLang="en-US" sz="2800" b="1" dirty="0" err="1" smtClean="0">
                <a:latin typeface="Times New Roman" panose="02020603050405020304" pitchFamily="18" charset="0"/>
                <a:cs typeface="Times New Roman" panose="02020603050405020304" pitchFamily="18" charset="0"/>
              </a:rPr>
              <a:t>undersaturated</a:t>
            </a:r>
            <a:r>
              <a:rPr lang="en-US" altLang="en-US" sz="2800" dirty="0" smtClean="0">
                <a:latin typeface="Times New Roman" panose="02020603050405020304" pitchFamily="18" charset="0"/>
                <a:cs typeface="Times New Roman" panose="02020603050405020304" pitchFamily="18" charset="0"/>
              </a:rPr>
              <a:t> if the quantity of water vapor in the air is less than the saturation point.  (the air can hold more water vapor).</a:t>
            </a:r>
          </a:p>
          <a:p>
            <a:pPr eaLnBrk="1" hangingPunct="1"/>
            <a:r>
              <a:rPr lang="en-US" altLang="en-US" sz="2800" dirty="0" smtClean="0">
                <a:latin typeface="Times New Roman" panose="02020603050405020304" pitchFamily="18" charset="0"/>
                <a:cs typeface="Times New Roman" panose="02020603050405020304" pitchFamily="18" charset="0"/>
              </a:rPr>
              <a:t>If the air is </a:t>
            </a:r>
            <a:r>
              <a:rPr lang="en-US" altLang="en-US" sz="2800" b="1" dirty="0" smtClean="0">
                <a:latin typeface="Times New Roman" panose="02020603050405020304" pitchFamily="18" charset="0"/>
                <a:cs typeface="Times New Roman" panose="02020603050405020304" pitchFamily="18" charset="0"/>
              </a:rPr>
              <a:t>saturated,</a:t>
            </a:r>
            <a:r>
              <a:rPr lang="en-US" altLang="en-US" sz="2800" dirty="0" smtClean="0">
                <a:latin typeface="Times New Roman" panose="02020603050405020304" pitchFamily="18" charset="0"/>
                <a:cs typeface="Times New Roman" panose="02020603050405020304" pitchFamily="18" charset="0"/>
              </a:rPr>
              <a:t> the air is holding the maximum amount of water vapor it can hold.  (it cannot hold more)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41847669"/>
      </p:ext>
    </p:extLst>
  </p:cSld>
  <p:clrMapOvr>
    <a:masterClrMapping/>
  </p:clrMapOvr>
  <mc:AlternateContent xmlns:mc="http://schemas.openxmlformats.org/markup-compatibility/2006" xmlns:p14="http://schemas.microsoft.com/office/powerpoint/2010/main">
    <mc:Choice Requires="p14">
      <p:transition spd="slow" p14:dur="2000" advTm="130020"/>
    </mc:Choice>
    <mc:Fallback xmlns="">
      <p:transition spd="slow" advTm="130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4671</TotalTime>
  <Words>1077</Words>
  <Application>Microsoft Office PowerPoint</Application>
  <PresentationFormat>On-screen Show (4:3)</PresentationFormat>
  <Paragraphs>98</Paragraphs>
  <Slides>32</Slides>
  <Notes>0</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Cambria Math</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Geospacial Analysis Physical Geography January 15, 2007</dc:title>
  <dc:creator>Jason Ritchie</dc:creator>
  <cp:lastModifiedBy>Jason Ritchie</cp:lastModifiedBy>
  <cp:revision>2269</cp:revision>
  <dcterms:created xsi:type="dcterms:W3CDTF">2008-01-05T20:38:07Z</dcterms:created>
  <dcterms:modified xsi:type="dcterms:W3CDTF">2019-05-01T12:58:40Z</dcterms:modified>
</cp:coreProperties>
</file>