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529" r:id="rId2"/>
    <p:sldId id="530" r:id="rId3"/>
    <p:sldId id="523" r:id="rId4"/>
    <p:sldId id="524" r:id="rId5"/>
    <p:sldId id="522" r:id="rId6"/>
    <p:sldId id="527" r:id="rId7"/>
    <p:sldId id="528" r:id="rId8"/>
    <p:sldId id="505" r:id="rId9"/>
    <p:sldId id="519" r:id="rId10"/>
    <p:sldId id="463" r:id="rId11"/>
    <p:sldId id="514" r:id="rId12"/>
    <p:sldId id="515" r:id="rId13"/>
    <p:sldId id="517" r:id="rId14"/>
    <p:sldId id="518" r:id="rId15"/>
    <p:sldId id="470" r:id="rId16"/>
    <p:sldId id="468" r:id="rId17"/>
    <p:sldId id="480" r:id="rId18"/>
    <p:sldId id="531" r:id="rId19"/>
    <p:sldId id="532" r:id="rId20"/>
    <p:sldId id="533" r:id="rId21"/>
    <p:sldId id="477" r:id="rId22"/>
    <p:sldId id="53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FFCCFF"/>
    <a:srgbClr val="FF66CC"/>
    <a:srgbClr val="800000"/>
    <a:srgbClr val="FF6600"/>
    <a:srgbClr val="FF99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93944" autoAdjust="0"/>
  </p:normalViewPr>
  <p:slideViewPr>
    <p:cSldViewPr>
      <p:cViewPr varScale="1">
        <p:scale>
          <a:sx n="97" d="100"/>
          <a:sy n="97" d="100"/>
        </p:scale>
        <p:origin x="1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3993-CB4D-488C-ABAB-04EBE1B6E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92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7B31-97E1-41CE-918E-602C83A64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9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FB9E-C8EE-445F-B27A-474D7EFFD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8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F869-ED06-45C4-9076-99467E1C0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59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C153-C034-43CB-B491-FC2CEBF29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70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A4A24-994B-4A93-99D1-D6BCF078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A7F3-F7D4-4826-BEB5-4FCEC8434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16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52024-7202-4816-A04A-B058E4D49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73855-26E7-4DD8-9705-67E0E883A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31E2-3212-4FF8-8858-F2248FD56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47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08FD-1E81-4673-9D2A-A61B686AE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7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1C48-E970-49F5-9B22-9739FD9F4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07BC-7DF3-45D0-900A-2FB7D5325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1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40C5B-0956-4B04-BC9D-A38CE1D14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1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75ED8-DE75-46F1-82A2-37FE73D8F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6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A2CAFF-8427-4B76-BDDD-F0419BDD0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 The study of weather.</a:t>
            </a:r>
          </a:p>
          <a:p>
            <a:pPr eaLnBrk="1" hangingPunct="1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Climatology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 The study of climate.</a:t>
            </a:r>
          </a:p>
          <a:p>
            <a:pPr eaLnBrk="1" hangingPunct="1"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is the short-term physical conditions of the atmosphere.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Weather is based on minutes to hours to days up to weeks.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Air temperature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Cloud cover &amp; precipitation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Storms and winds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4582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water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gains heat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environment or from the air, the phases of water will change to a more energetic form.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Evaporation:  Liquid 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+ Heat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vapor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Sublimation:  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+ Heat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vapor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Melting: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+ Heat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liquid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gain of heat by water in the atmosphere will cause the air temperature to get cooler.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water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releases heat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environment and air, the phases of water will change to a less energetic form.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Condensation: 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vapor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liquid 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+ Heat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Deposition: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vapor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ICE + Heat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Freezing:	 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H</a:t>
            </a:r>
            <a:r>
              <a:rPr lang="en-US" altLang="en-US" baseline="-25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ICE + Latent Heat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release of heat by water in the atmosphere will cause air temperature to get warmer.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500"/>
            <a:ext cx="8382000" cy="593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505200" y="5562600"/>
            <a:ext cx="31242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deposition</a:t>
            </a:r>
          </a:p>
        </p:txBody>
      </p:sp>
      <p:pic>
        <p:nvPicPr>
          <p:cNvPr id="1331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 b="84396"/>
          <a:stretch>
            <a:fillRect/>
          </a:stretch>
        </p:blipFill>
        <p:spPr bwMode="auto">
          <a:xfrm>
            <a:off x="519113" y="292100"/>
            <a:ext cx="833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2"/>
          <a:stretch>
            <a:fillRect/>
          </a:stretch>
        </p:blipFill>
        <p:spPr bwMode="auto">
          <a:xfrm>
            <a:off x="457200" y="6007100"/>
            <a:ext cx="8334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7239000" y="2971800"/>
            <a:ext cx="13716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3124200" y="749300"/>
            <a:ext cx="31242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Sublimation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>
            <a:fillRect/>
          </a:stretch>
        </p:blipFill>
        <p:spPr bwMode="auto">
          <a:xfrm>
            <a:off x="381000" y="533400"/>
            <a:ext cx="8334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Hotter Air Temperatures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cause water to evaporate faster and add more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air.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air can hold more water vapor.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of air is larger, there is more room for water to evaporate and fill the space.</a:t>
            </a: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Colder Air Temperatures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cause water to evaporate slower and add less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air.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 air holds less water vapor.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of air is smaller, there is less room for water to evaporate and fill the space.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The quantity of water vapor in the atmosphere relative to the air’s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point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 given air temperature.</a:t>
            </a: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point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maximum amount of water vapor that a volume of air can hold at a given temperature.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air is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undersaturated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if the quantity of water vapor in the air is less than the saturation point.  (the air can hold more water vapor).</a:t>
            </a:r>
          </a:p>
          <a:p>
            <a:pPr eaLnBrk="1" hangingPunct="1"/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air is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saturated,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air is holding the maximum amount of water vapor it can hold.  (it cannot hold more)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152400" y="990600"/>
            <a:ext cx="4267200" cy="40846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243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of air = 1.2 kg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of H</a:t>
            </a:r>
            <a:r>
              <a:rPr lang="en-US" altLang="en-US" sz="20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0 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= 1 m</a:t>
            </a:r>
            <a:r>
              <a:rPr lang="en-US" altLang="en-US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= 1.2 kg/m</a:t>
            </a:r>
            <a:r>
              <a:rPr lang="en-US" altLang="en-US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648200" y="912813"/>
            <a:ext cx="4114800" cy="411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029200" y="2316163"/>
            <a:ext cx="243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of air = 1.2 kg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of H</a:t>
            </a:r>
            <a:r>
              <a:rPr lang="en-US" altLang="en-US" sz="20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20 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= 1 m</a:t>
            </a:r>
            <a:r>
              <a:rPr lang="en-US" altLang="en-US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= 1.22 kg/m</a:t>
            </a:r>
            <a:r>
              <a:rPr lang="en-US" altLang="en-US" sz="20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" y="4343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Dry Air Mass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038725" y="4524375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Humid Air Mass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Hypothetical comparison of dry air and humid air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8839200" cy="605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 rot="-5400000">
            <a:off x="-378618" y="3502818"/>
            <a:ext cx="18288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76200"/>
            <a:ext cx="6096000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 rot="-5400000">
            <a:off x="2264569" y="2337594"/>
            <a:ext cx="12954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304800" y="4495800"/>
            <a:ext cx="8534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air at 25°C has less than 23 grams of water vapor per 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the air is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undersaturated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air at 25°C has exactly 23 grams of water vapor per 1 m3, the air is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6891338" y="2087563"/>
            <a:ext cx="304800" cy="3429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259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 25°C, air can hold the  maximum of 23 grams of water vapor per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of air.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76200"/>
            <a:ext cx="6096000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 rot="-5400000">
            <a:off x="2264569" y="2337594"/>
            <a:ext cx="12954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</a:t>
            </a: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304800" y="4495800"/>
            <a:ext cx="8534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air at 10°C has less than 9.5 grams of water vapor per 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the air is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undersaturated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air at 10°C has exactly 9.5 grams of water vapor per 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the air is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5334000" y="2895600"/>
            <a:ext cx="304800" cy="3429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259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 10°C, air can hold the  maximum of 9.5 grams of water vapor per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of air.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long-term physical conditions of the atmosphere based on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location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Climate includes seasonal variations and year-to-year atmospheric conditions.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sunlight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temperatures and yearly average temperatures.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amount of precipitation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76200"/>
            <a:ext cx="6096000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 rot="-5400000">
            <a:off x="2264569" y="2337594"/>
            <a:ext cx="12954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Water vapor</a:t>
            </a:r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304800" y="4495800"/>
            <a:ext cx="85344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air at 0°C has less than 4.5 grams of water vapor per 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the air is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undersaturated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If the air at 0°C has exactly 4.5 grams of water vapor per 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the air is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4267200" y="3124200"/>
            <a:ext cx="304800" cy="34290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259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At 0°C, air can hold the  maximum of 4.5 grams of water vapor per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of air.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8534400" cy="3540125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reported as a percentage.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= 100%, the air is saturated and holding the maximum amount of water vapor it can hold.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&lt; 100%, the air is undersaturated.  More evaporation can happen and the air can gain more water vapor.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4724400"/>
            <a:ext cx="7620000" cy="8802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8534400" cy="6124575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the amount of water vapor in the air divided by the maximum capacity of water vapor that an air mass may hold at a given temperature.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humidity is reported as a percentage.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= 100%, the air is saturated and holding the maximum amount of water vapor it can hold.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 &lt; 100%, the air is undersaturated.  More evaporation can happen and the air can gain more water vapor.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2895600"/>
            <a:ext cx="7620000" cy="8802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is the inert mixture of gases in our atmosphere.</a:t>
            </a:r>
          </a:p>
          <a:p>
            <a:pPr eaLnBrk="1" hangingPunct="1"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Air temperature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warmest near the Earth’s surface because sunlight warms the Earth’s surface, and heat is transferred to the air above to make it warmer.</a:t>
            </a:r>
          </a:p>
          <a:p>
            <a:pPr eaLnBrk="1" hangingPunct="1"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Air temperature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the troposphere decreases with increasing altitude away from the Earth’s surface.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troposphere, air temperature decreases (gets colder) with increasing altitude upward from mean sea level.  This is called the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normal lapse rate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"/>
          <a:stretch>
            <a:fillRect/>
          </a:stretch>
        </p:blipFill>
        <p:spPr bwMode="auto">
          <a:xfrm>
            <a:off x="227013" y="1524000"/>
            <a:ext cx="61817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409700"/>
            <a:ext cx="4800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6397625" y="1752600"/>
            <a:ext cx="25939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 average, the air temperature decreases by 6.4º C for every 1000 m increase in altitude.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air temperature also gets warmer by 6.4ºC for every 1000 m decrease in altitude.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0417" b="8333"/>
          <a:stretch>
            <a:fillRect/>
          </a:stretch>
        </p:blipFill>
        <p:spPr bwMode="auto">
          <a:xfrm>
            <a:off x="609600" y="304800"/>
            <a:ext cx="7010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0417" b="8333"/>
          <a:stretch>
            <a:fillRect/>
          </a:stretch>
        </p:blipFill>
        <p:spPr bwMode="auto">
          <a:xfrm>
            <a:off x="4191000" y="2438400"/>
            <a:ext cx="48529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534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When air gains heat energy, air temperature increases.  This causes air to expand in volume, become less dense, and rise upward.</a:t>
            </a: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152400" y="3352800"/>
            <a:ext cx="403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 the air expands and rises upward, it cools off.  The temperature of the air decreases.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10417" b="8333"/>
          <a:stretch>
            <a:fillRect/>
          </a:stretch>
        </p:blipFill>
        <p:spPr bwMode="auto">
          <a:xfrm>
            <a:off x="361950" y="2133600"/>
            <a:ext cx="48529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534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When air releases heat energy, air temperature decreases.  This causes air to contract in volume, become less dense, and sink downward.</a:t>
            </a: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5233988" y="3048000"/>
            <a:ext cx="37576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 the air contracts and sinks back to the Earth’s surface, the air warms.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>
            <a:fillRect/>
          </a:stretch>
        </p:blipFill>
        <p:spPr bwMode="auto">
          <a:xfrm>
            <a:off x="1447800" y="152400"/>
            <a:ext cx="6477000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Water Cycle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 A series of connected processes that move water between the Earth’s crust, the oceans, and the atmosphere.</a:t>
            </a:r>
          </a:p>
          <a:p>
            <a:pPr eaLnBrk="1" hangingPunct="1"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energy that drives the water cycle comes from the sun.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energy from sunlight adds heat to the oceans and surface ocean, which causes evaporation.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movement of the atmosphere carries water vapor and transforms water to precipitation.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1034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Geospacial Analysis Physical Geography January 15, 2007</dc:title>
  <dc:creator>Jason Ritchie</dc:creator>
  <cp:lastModifiedBy>Jason Ritchie</cp:lastModifiedBy>
  <cp:revision>2246</cp:revision>
  <dcterms:created xsi:type="dcterms:W3CDTF">2008-01-05T20:38:07Z</dcterms:created>
  <dcterms:modified xsi:type="dcterms:W3CDTF">2019-05-06T16:08:02Z</dcterms:modified>
</cp:coreProperties>
</file>